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8288000" cy="10287000"/>
  <p:notesSz cx="6858000" cy="9144000"/>
  <p:embeddedFontLst>
    <p:embeddedFont>
      <p:font typeface="Calibri" panose="020F0502020204030204" pitchFamily="34" charset="0"/>
      <p:regular r:id="rId12"/>
      <p:bold r:id="rId13"/>
      <p:italic r:id="rId14"/>
      <p:boldItalic r:id="rId15"/>
    </p:embeddedFont>
    <p:embeddedFont>
      <p:font typeface="Open Sans" panose="020B0604020202020204" charset="0"/>
      <p:regular r:id="rId16"/>
    </p:embeddedFont>
    <p:embeddedFont>
      <p:font typeface="Open Sans Light" panose="020B0604020202020204" charset="0"/>
      <p:regular r:id="rId17"/>
    </p:embeddedFont>
    <p:embeddedFont>
      <p:font typeface="Open Sans Light Bold" panose="020B0604020202020204" charset="0"/>
      <p:regular r:id="rId18"/>
    </p:embeddedFont>
    <p:embeddedFont>
      <p:font typeface="Open Sauce" panose="020B0604020202020204" charset="0"/>
      <p:regular r:id="rId19"/>
    </p:embeddedFont>
    <p:embeddedFont>
      <p:font typeface="Open Sauce Bold" panose="020B0604020202020204" charset="0"/>
      <p:regular r:id="rId20"/>
    </p:embeddedFont>
    <p:embeddedFont>
      <p:font typeface="Open Sauce SemiBold" panose="020B0604020202020204" charset="0"/>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1" d="100"/>
          <a:sy n="41" d="100"/>
        </p:scale>
        <p:origin x="82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3/15/2021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0.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5.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AFAFA"/>
        </a:solidFill>
        <a:effectLst/>
      </p:bgPr>
    </p:bg>
    <p:spTree>
      <p:nvGrpSpPr>
        <p:cNvPr id="1" name=""/>
        <p:cNvGrpSpPr/>
        <p:nvPr/>
      </p:nvGrpSpPr>
      <p:grpSpPr>
        <a:xfrm>
          <a:off x="0" y="0"/>
          <a:ext cx="0" cy="0"/>
          <a:chOff x="0" y="0"/>
          <a:chExt cx="0" cy="0"/>
        </a:xfrm>
      </p:grpSpPr>
      <p:sp>
        <p:nvSpPr>
          <p:cNvPr id="2" name="AutoShape 2"/>
          <p:cNvSpPr/>
          <p:nvPr/>
        </p:nvSpPr>
        <p:spPr>
          <a:xfrm>
            <a:off x="0" y="2013871"/>
            <a:ext cx="18640776" cy="9525"/>
          </a:xfrm>
          <a:prstGeom prst="rect">
            <a:avLst/>
          </a:prstGeom>
          <a:solidFill>
            <a:srgbClr val="272727">
              <a:alpha val="19607"/>
            </a:srgbClr>
          </a:solidFill>
        </p:spPr>
      </p:sp>
      <p:sp>
        <p:nvSpPr>
          <p:cNvPr id="3" name="AutoShape 3"/>
          <p:cNvSpPr/>
          <p:nvPr/>
        </p:nvSpPr>
        <p:spPr>
          <a:xfrm>
            <a:off x="0" y="7538935"/>
            <a:ext cx="18935700" cy="9525"/>
          </a:xfrm>
          <a:prstGeom prst="rect">
            <a:avLst/>
          </a:prstGeom>
          <a:solidFill>
            <a:srgbClr val="272727">
              <a:alpha val="19607"/>
            </a:srgbClr>
          </a:solidFill>
        </p:spPr>
      </p:sp>
      <p:sp>
        <p:nvSpPr>
          <p:cNvPr id="4" name="AutoShape 4"/>
          <p:cNvSpPr/>
          <p:nvPr/>
        </p:nvSpPr>
        <p:spPr>
          <a:xfrm>
            <a:off x="9144000" y="0"/>
            <a:ext cx="9144000" cy="10287000"/>
          </a:xfrm>
          <a:prstGeom prst="rect">
            <a:avLst/>
          </a:prstGeom>
          <a:solidFill>
            <a:srgbClr val="226A28"/>
          </a:solidFill>
        </p:spPr>
      </p:sp>
      <p:sp>
        <p:nvSpPr>
          <p:cNvPr id="5" name="AutoShape 5"/>
          <p:cNvSpPr/>
          <p:nvPr/>
        </p:nvSpPr>
        <p:spPr>
          <a:xfrm rot="5400000">
            <a:off x="3741737" y="5138738"/>
            <a:ext cx="10795000" cy="9525"/>
          </a:xfrm>
          <a:prstGeom prst="rect">
            <a:avLst/>
          </a:prstGeom>
          <a:solidFill>
            <a:srgbClr val="272727"/>
          </a:solidFill>
        </p:spPr>
      </p:sp>
      <p:grpSp>
        <p:nvGrpSpPr>
          <p:cNvPr id="6" name="Group 6"/>
          <p:cNvGrpSpPr/>
          <p:nvPr/>
        </p:nvGrpSpPr>
        <p:grpSpPr>
          <a:xfrm>
            <a:off x="16833516" y="9535498"/>
            <a:ext cx="425784" cy="151580"/>
            <a:chOff x="0" y="0"/>
            <a:chExt cx="1426955" cy="508000"/>
          </a:xfrm>
        </p:grpSpPr>
        <p:sp>
          <p:nvSpPr>
            <p:cNvPr id="7" name="Freeform 7"/>
            <p:cNvSpPr/>
            <p:nvPr/>
          </p:nvSpPr>
          <p:spPr>
            <a:xfrm>
              <a:off x="0" y="215900"/>
              <a:ext cx="1131045" cy="76200"/>
            </a:xfrm>
            <a:custGeom>
              <a:avLst/>
              <a:gdLst/>
              <a:ahLst/>
              <a:cxnLst/>
              <a:rect l="l" t="t" r="r" b="b"/>
              <a:pathLst>
                <a:path w="1131045" h="76200">
                  <a:moveTo>
                    <a:pt x="0" y="0"/>
                  </a:moveTo>
                  <a:lnTo>
                    <a:pt x="1131045" y="0"/>
                  </a:lnTo>
                  <a:lnTo>
                    <a:pt x="1131045" y="76200"/>
                  </a:lnTo>
                  <a:lnTo>
                    <a:pt x="0" y="76200"/>
                  </a:lnTo>
                  <a:close/>
                </a:path>
              </a:pathLst>
            </a:custGeom>
            <a:solidFill>
              <a:srgbClr val="FFFFFF"/>
            </a:solidFill>
          </p:spPr>
        </p:sp>
        <p:sp>
          <p:nvSpPr>
            <p:cNvPr id="8" name="Freeform 8"/>
            <p:cNvSpPr/>
            <p:nvPr/>
          </p:nvSpPr>
          <p:spPr>
            <a:xfrm>
              <a:off x="1052305" y="1270"/>
              <a:ext cx="374650" cy="505460"/>
            </a:xfrm>
            <a:custGeom>
              <a:avLst/>
              <a:gdLst/>
              <a:ahLst/>
              <a:cxnLst/>
              <a:rect l="l" t="t" r="r" b="b"/>
              <a:pathLst>
                <a:path w="374650" h="505460">
                  <a:moveTo>
                    <a:pt x="0" y="505460"/>
                  </a:moveTo>
                  <a:lnTo>
                    <a:pt x="0" y="0"/>
                  </a:lnTo>
                  <a:lnTo>
                    <a:pt x="374650" y="252730"/>
                  </a:lnTo>
                  <a:close/>
                </a:path>
              </a:pathLst>
            </a:custGeom>
            <a:solidFill>
              <a:srgbClr val="FFFFFF"/>
            </a:solidFill>
          </p:spPr>
        </p:sp>
      </p:grpSp>
      <p:sp>
        <p:nvSpPr>
          <p:cNvPr id="9" name="AutoShape 9"/>
          <p:cNvSpPr/>
          <p:nvPr/>
        </p:nvSpPr>
        <p:spPr>
          <a:xfrm>
            <a:off x="4174" y="0"/>
            <a:ext cx="1024526" cy="10287000"/>
          </a:xfrm>
          <a:prstGeom prst="rect">
            <a:avLst/>
          </a:prstGeom>
          <a:solidFill>
            <a:srgbClr val="EEF0F2"/>
          </a:solidFill>
        </p:spPr>
      </p:sp>
      <p:sp>
        <p:nvSpPr>
          <p:cNvPr id="10" name="TextBox 10"/>
          <p:cNvSpPr txBox="1"/>
          <p:nvPr/>
        </p:nvSpPr>
        <p:spPr>
          <a:xfrm>
            <a:off x="2059572" y="2963923"/>
            <a:ext cx="7794645" cy="3580273"/>
          </a:xfrm>
          <a:prstGeom prst="rect">
            <a:avLst/>
          </a:prstGeom>
        </p:spPr>
        <p:txBody>
          <a:bodyPr lIns="0" tIns="0" rIns="0" bIns="0" rtlCol="0" anchor="t">
            <a:spAutoFit/>
          </a:bodyPr>
          <a:lstStyle/>
          <a:p>
            <a:pPr marL="0" lvl="0" indent="0" algn="l">
              <a:lnSpc>
                <a:spcPts val="4679"/>
              </a:lnSpc>
              <a:spcBef>
                <a:spcPct val="0"/>
              </a:spcBef>
            </a:pPr>
            <a:r>
              <a:rPr lang="en-US" sz="5141">
                <a:solidFill>
                  <a:srgbClr val="226A28"/>
                </a:solidFill>
                <a:latin typeface="Open Sauce SemiBold"/>
              </a:rPr>
              <a:t>Unde</a:t>
            </a:r>
            <a:r>
              <a:rPr lang="en-US" sz="5141" u="none">
                <a:solidFill>
                  <a:srgbClr val="226A28"/>
                </a:solidFill>
                <a:latin typeface="Open Sauce SemiBold"/>
              </a:rPr>
              <a:t>rstanding</a:t>
            </a:r>
          </a:p>
          <a:p>
            <a:pPr marL="0" lvl="0" indent="0" algn="l">
              <a:lnSpc>
                <a:spcPts val="4679"/>
              </a:lnSpc>
              <a:spcBef>
                <a:spcPct val="0"/>
              </a:spcBef>
            </a:pPr>
            <a:r>
              <a:rPr lang="en-US" sz="5141" u="none">
                <a:solidFill>
                  <a:srgbClr val="226A28"/>
                </a:solidFill>
                <a:latin typeface="Open Sauce SemiBold"/>
              </a:rPr>
              <a:t>Relationships </a:t>
            </a:r>
          </a:p>
          <a:p>
            <a:pPr marL="0" lvl="0" indent="0" algn="l">
              <a:lnSpc>
                <a:spcPts val="4679"/>
              </a:lnSpc>
              <a:spcBef>
                <a:spcPct val="0"/>
              </a:spcBef>
            </a:pPr>
            <a:r>
              <a:rPr lang="en-US" sz="5141" u="none">
                <a:solidFill>
                  <a:srgbClr val="226A28"/>
                </a:solidFill>
                <a:latin typeface="Open Sauce SemiBold"/>
              </a:rPr>
              <a:t>and</a:t>
            </a:r>
          </a:p>
          <a:p>
            <a:pPr marL="0" lvl="0" indent="0" algn="l">
              <a:lnSpc>
                <a:spcPts val="4679"/>
              </a:lnSpc>
              <a:spcBef>
                <a:spcPct val="0"/>
              </a:spcBef>
            </a:pPr>
            <a:r>
              <a:rPr lang="en-US" sz="5141" u="none">
                <a:solidFill>
                  <a:srgbClr val="226A28"/>
                </a:solidFill>
                <a:latin typeface="Open Sauce SemiBold"/>
              </a:rPr>
              <a:t>Health Education </a:t>
            </a:r>
          </a:p>
          <a:p>
            <a:pPr marL="0" lvl="0" indent="0" algn="l">
              <a:lnSpc>
                <a:spcPts val="4679"/>
              </a:lnSpc>
              <a:spcBef>
                <a:spcPct val="0"/>
              </a:spcBef>
            </a:pPr>
            <a:r>
              <a:rPr lang="en-US" sz="5141" u="none">
                <a:solidFill>
                  <a:srgbClr val="226A28"/>
                </a:solidFill>
                <a:latin typeface="Open Sauce SemiBold"/>
              </a:rPr>
              <a:t>@ Castle School</a:t>
            </a:r>
          </a:p>
          <a:p>
            <a:pPr marL="0" lvl="0" indent="0" algn="l">
              <a:lnSpc>
                <a:spcPts val="4679"/>
              </a:lnSpc>
              <a:spcBef>
                <a:spcPct val="0"/>
              </a:spcBef>
            </a:pPr>
            <a:endParaRPr lang="en-US" sz="5141" u="none">
              <a:solidFill>
                <a:srgbClr val="226A28"/>
              </a:solidFill>
              <a:latin typeface="Open Sauce SemiBold"/>
            </a:endParaRPr>
          </a:p>
        </p:txBody>
      </p:sp>
      <p:pic>
        <p:nvPicPr>
          <p:cNvPr id="11" name="Picture 11"/>
          <p:cNvPicPr>
            <a:picLocks noChangeAspect="1"/>
          </p:cNvPicPr>
          <p:nvPr/>
        </p:nvPicPr>
        <p:blipFill>
          <a:blip r:embed="rId2"/>
          <a:srcRect/>
          <a:stretch>
            <a:fillRect/>
          </a:stretch>
        </p:blipFill>
        <p:spPr>
          <a:xfrm>
            <a:off x="11325893" y="2013871"/>
            <a:ext cx="5222669" cy="5759792"/>
          </a:xfrm>
          <a:prstGeom prst="rect">
            <a:avLst/>
          </a:prstGeom>
        </p:spPr>
      </p:pic>
      <p:sp>
        <p:nvSpPr>
          <p:cNvPr id="12" name="TextBox 12"/>
          <p:cNvSpPr txBox="1"/>
          <p:nvPr/>
        </p:nvSpPr>
        <p:spPr>
          <a:xfrm>
            <a:off x="2333165" y="6006350"/>
            <a:ext cx="4520582" cy="537845"/>
          </a:xfrm>
          <a:prstGeom prst="rect">
            <a:avLst/>
          </a:prstGeom>
        </p:spPr>
        <p:txBody>
          <a:bodyPr lIns="0" tIns="0" rIns="0" bIns="0" rtlCol="0" anchor="t">
            <a:spAutoFit/>
          </a:bodyPr>
          <a:lstStyle/>
          <a:p>
            <a:pPr>
              <a:lnSpc>
                <a:spcPts val="4480"/>
              </a:lnSpc>
            </a:pPr>
            <a:r>
              <a:rPr lang="en-US" sz="3200">
                <a:solidFill>
                  <a:srgbClr val="226A28"/>
                </a:solidFill>
                <a:latin typeface="Open Sans Light"/>
              </a:rPr>
              <a:t>a guide for parents</a:t>
            </a:r>
          </a:p>
        </p:txBody>
      </p:sp>
    </p:spTree>
  </p:cSld>
  <p:clrMapOvr>
    <a:masterClrMapping/>
  </p:clrMapOvr>
  <mc:AlternateContent xmlns:mc="http://schemas.openxmlformats.org/markup-compatibility/2006" xmlns:p14="http://schemas.microsoft.com/office/powerpoint/2010/main">
    <mc:Choice Requires="p14">
      <p:transition spd="slow" p14:dur="2000" advTm="25962"/>
    </mc:Choice>
    <mc:Fallback xmlns="">
      <p:transition spd="slow" advTm="2596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26A28"/>
        </a:solidFill>
        <a:effectLst/>
      </p:bgPr>
    </p:bg>
    <p:spTree>
      <p:nvGrpSpPr>
        <p:cNvPr id="1" name=""/>
        <p:cNvGrpSpPr/>
        <p:nvPr/>
      </p:nvGrpSpPr>
      <p:grpSpPr>
        <a:xfrm>
          <a:off x="0" y="0"/>
          <a:ext cx="0" cy="0"/>
          <a:chOff x="0" y="0"/>
          <a:chExt cx="0" cy="0"/>
        </a:xfrm>
      </p:grpSpPr>
      <p:grpSp>
        <p:nvGrpSpPr>
          <p:cNvPr id="2" name="Group 2"/>
          <p:cNvGrpSpPr/>
          <p:nvPr/>
        </p:nvGrpSpPr>
        <p:grpSpPr>
          <a:xfrm>
            <a:off x="16833516" y="9535498"/>
            <a:ext cx="425784" cy="151580"/>
            <a:chOff x="0" y="0"/>
            <a:chExt cx="1426955" cy="508000"/>
          </a:xfrm>
        </p:grpSpPr>
        <p:sp>
          <p:nvSpPr>
            <p:cNvPr id="3" name="Freeform 3"/>
            <p:cNvSpPr/>
            <p:nvPr/>
          </p:nvSpPr>
          <p:spPr>
            <a:xfrm>
              <a:off x="0" y="215900"/>
              <a:ext cx="1131045" cy="76200"/>
            </a:xfrm>
            <a:custGeom>
              <a:avLst/>
              <a:gdLst/>
              <a:ahLst/>
              <a:cxnLst/>
              <a:rect l="l" t="t" r="r" b="b"/>
              <a:pathLst>
                <a:path w="1131045" h="76200">
                  <a:moveTo>
                    <a:pt x="0" y="0"/>
                  </a:moveTo>
                  <a:lnTo>
                    <a:pt x="1131045" y="0"/>
                  </a:lnTo>
                  <a:lnTo>
                    <a:pt x="1131045" y="76200"/>
                  </a:lnTo>
                  <a:lnTo>
                    <a:pt x="0" y="76200"/>
                  </a:lnTo>
                  <a:close/>
                </a:path>
              </a:pathLst>
            </a:custGeom>
            <a:solidFill>
              <a:srgbClr val="FFFFFF"/>
            </a:solidFill>
          </p:spPr>
        </p:sp>
        <p:sp>
          <p:nvSpPr>
            <p:cNvPr id="4" name="Freeform 4"/>
            <p:cNvSpPr/>
            <p:nvPr/>
          </p:nvSpPr>
          <p:spPr>
            <a:xfrm>
              <a:off x="1052305" y="1270"/>
              <a:ext cx="374650" cy="505460"/>
            </a:xfrm>
            <a:custGeom>
              <a:avLst/>
              <a:gdLst/>
              <a:ahLst/>
              <a:cxnLst/>
              <a:rect l="l" t="t" r="r" b="b"/>
              <a:pathLst>
                <a:path w="374650" h="505460">
                  <a:moveTo>
                    <a:pt x="0" y="505460"/>
                  </a:moveTo>
                  <a:lnTo>
                    <a:pt x="0" y="0"/>
                  </a:lnTo>
                  <a:lnTo>
                    <a:pt x="374650" y="252730"/>
                  </a:lnTo>
                  <a:close/>
                </a:path>
              </a:pathLst>
            </a:custGeom>
            <a:solidFill>
              <a:srgbClr val="FFFFFF"/>
            </a:solidFill>
          </p:spPr>
        </p:sp>
      </p:grpSp>
      <p:pic>
        <p:nvPicPr>
          <p:cNvPr id="5" name="Picture 5"/>
          <p:cNvPicPr>
            <a:picLocks noChangeAspect="1"/>
          </p:cNvPicPr>
          <p:nvPr/>
        </p:nvPicPr>
        <p:blipFill>
          <a:blip r:embed="rId2"/>
          <a:srcRect/>
          <a:stretch>
            <a:fillRect/>
          </a:stretch>
        </p:blipFill>
        <p:spPr>
          <a:xfrm>
            <a:off x="16389535" y="590571"/>
            <a:ext cx="869765" cy="959216"/>
          </a:xfrm>
          <a:prstGeom prst="rect">
            <a:avLst/>
          </a:prstGeom>
        </p:spPr>
      </p:pic>
      <p:sp>
        <p:nvSpPr>
          <p:cNvPr id="6" name="TextBox 6"/>
          <p:cNvSpPr txBox="1"/>
          <p:nvPr/>
        </p:nvSpPr>
        <p:spPr>
          <a:xfrm>
            <a:off x="292362" y="4561052"/>
            <a:ext cx="7375313" cy="853005"/>
          </a:xfrm>
          <a:prstGeom prst="rect">
            <a:avLst/>
          </a:prstGeom>
        </p:spPr>
        <p:txBody>
          <a:bodyPr lIns="0" tIns="0" rIns="0" bIns="0" rtlCol="0" anchor="t">
            <a:spAutoFit/>
          </a:bodyPr>
          <a:lstStyle/>
          <a:p>
            <a:pPr>
              <a:lnSpc>
                <a:spcPts val="6409"/>
              </a:lnSpc>
            </a:pPr>
            <a:r>
              <a:rPr lang="en-US" sz="6409">
                <a:solidFill>
                  <a:srgbClr val="FFFFFF"/>
                </a:solidFill>
                <a:latin typeface="Open Sauce SemiBold"/>
              </a:rPr>
              <a:t>Our School Aims:</a:t>
            </a:r>
          </a:p>
        </p:txBody>
      </p:sp>
      <p:sp>
        <p:nvSpPr>
          <p:cNvPr id="7" name="TextBox 7"/>
          <p:cNvSpPr txBox="1"/>
          <p:nvPr/>
        </p:nvSpPr>
        <p:spPr>
          <a:xfrm>
            <a:off x="8450360" y="3723884"/>
            <a:ext cx="9513605" cy="2543738"/>
          </a:xfrm>
          <a:prstGeom prst="rect">
            <a:avLst/>
          </a:prstGeom>
        </p:spPr>
        <p:txBody>
          <a:bodyPr lIns="0" tIns="0" rIns="0" bIns="0" rtlCol="0" anchor="t">
            <a:spAutoFit/>
          </a:bodyPr>
          <a:lstStyle/>
          <a:p>
            <a:pPr>
              <a:lnSpc>
                <a:spcPts val="5158"/>
              </a:lnSpc>
            </a:pPr>
            <a:r>
              <a:rPr lang="en-US" sz="3223">
                <a:solidFill>
                  <a:srgbClr val="FFFFFF"/>
                </a:solidFill>
                <a:latin typeface="Open Sans Light"/>
              </a:rPr>
              <a:t>·</a:t>
            </a:r>
            <a:r>
              <a:rPr lang="en-US" sz="3223">
                <a:solidFill>
                  <a:srgbClr val="FFFFFF"/>
                </a:solidFill>
                <a:latin typeface="Open Sans Light Bold"/>
              </a:rPr>
              <a:t>Respecting and valuing ourselves and others.</a:t>
            </a:r>
          </a:p>
          <a:p>
            <a:pPr>
              <a:lnSpc>
                <a:spcPts val="5158"/>
              </a:lnSpc>
            </a:pPr>
            <a:r>
              <a:rPr lang="en-US" sz="3223">
                <a:solidFill>
                  <a:srgbClr val="FFFFFF"/>
                </a:solidFill>
                <a:latin typeface="Open Sans Light"/>
              </a:rPr>
              <a:t>·Having fun learning, playing, and socialising.</a:t>
            </a:r>
          </a:p>
          <a:p>
            <a:pPr>
              <a:lnSpc>
                <a:spcPts val="5158"/>
              </a:lnSpc>
            </a:pPr>
            <a:r>
              <a:rPr lang="en-US" sz="3223">
                <a:solidFill>
                  <a:srgbClr val="FFFFFF"/>
                </a:solidFill>
                <a:latin typeface="Open Sans Light Bold"/>
              </a:rPr>
              <a:t>·Aiming high and celebrating success.</a:t>
            </a:r>
          </a:p>
          <a:p>
            <a:pPr>
              <a:lnSpc>
                <a:spcPts val="5158"/>
              </a:lnSpc>
            </a:pPr>
            <a:r>
              <a:rPr lang="en-US" sz="3223">
                <a:solidFill>
                  <a:srgbClr val="FFFFFF"/>
                </a:solidFill>
                <a:latin typeface="Open Sans Light"/>
              </a:rPr>
              <a:t>·Preparing for life in the wider community.</a:t>
            </a:r>
          </a:p>
        </p:txBody>
      </p:sp>
    </p:spTree>
  </p:cSld>
  <p:clrMapOvr>
    <a:masterClrMapping/>
  </p:clrMapOvr>
  <mc:AlternateContent xmlns:mc="http://schemas.openxmlformats.org/markup-compatibility/2006" xmlns:p14="http://schemas.microsoft.com/office/powerpoint/2010/main">
    <mc:Choice Requires="p14">
      <p:transition spd="slow" p14:dur="2000" advTm="12175"/>
    </mc:Choice>
    <mc:Fallback xmlns="">
      <p:transition spd="slow" advTm="1217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6833516" y="9535498"/>
            <a:ext cx="425784" cy="151580"/>
            <a:chOff x="0" y="0"/>
            <a:chExt cx="1426955" cy="508000"/>
          </a:xfrm>
        </p:grpSpPr>
        <p:sp>
          <p:nvSpPr>
            <p:cNvPr id="3" name="Freeform 3"/>
            <p:cNvSpPr/>
            <p:nvPr/>
          </p:nvSpPr>
          <p:spPr>
            <a:xfrm>
              <a:off x="0" y="215900"/>
              <a:ext cx="1131045" cy="76200"/>
            </a:xfrm>
            <a:custGeom>
              <a:avLst/>
              <a:gdLst/>
              <a:ahLst/>
              <a:cxnLst/>
              <a:rect l="l" t="t" r="r" b="b"/>
              <a:pathLst>
                <a:path w="1131045" h="76200">
                  <a:moveTo>
                    <a:pt x="0" y="0"/>
                  </a:moveTo>
                  <a:lnTo>
                    <a:pt x="1131045" y="0"/>
                  </a:lnTo>
                  <a:lnTo>
                    <a:pt x="1131045" y="76200"/>
                  </a:lnTo>
                  <a:lnTo>
                    <a:pt x="0" y="76200"/>
                  </a:lnTo>
                  <a:close/>
                </a:path>
              </a:pathLst>
            </a:custGeom>
            <a:solidFill>
              <a:srgbClr val="000000"/>
            </a:solidFill>
          </p:spPr>
        </p:sp>
        <p:sp>
          <p:nvSpPr>
            <p:cNvPr id="4" name="Freeform 4"/>
            <p:cNvSpPr/>
            <p:nvPr/>
          </p:nvSpPr>
          <p:spPr>
            <a:xfrm>
              <a:off x="1052305" y="1270"/>
              <a:ext cx="374650" cy="505460"/>
            </a:xfrm>
            <a:custGeom>
              <a:avLst/>
              <a:gdLst/>
              <a:ahLst/>
              <a:cxnLst/>
              <a:rect l="l" t="t" r="r" b="b"/>
              <a:pathLst>
                <a:path w="374650" h="505460">
                  <a:moveTo>
                    <a:pt x="0" y="505460"/>
                  </a:moveTo>
                  <a:lnTo>
                    <a:pt x="0" y="0"/>
                  </a:lnTo>
                  <a:lnTo>
                    <a:pt x="374650" y="252730"/>
                  </a:lnTo>
                  <a:close/>
                </a:path>
              </a:pathLst>
            </a:custGeom>
            <a:solidFill>
              <a:srgbClr val="000000"/>
            </a:solidFill>
          </p:spPr>
        </p:sp>
      </p:grpSp>
      <p:sp>
        <p:nvSpPr>
          <p:cNvPr id="5" name="AutoShape 5"/>
          <p:cNvSpPr/>
          <p:nvPr/>
        </p:nvSpPr>
        <p:spPr>
          <a:xfrm>
            <a:off x="0" y="2680621"/>
            <a:ext cx="18640776" cy="9525"/>
          </a:xfrm>
          <a:prstGeom prst="rect">
            <a:avLst/>
          </a:prstGeom>
          <a:solidFill>
            <a:srgbClr val="272727">
              <a:alpha val="19607"/>
            </a:srgbClr>
          </a:solidFill>
        </p:spPr>
      </p:sp>
      <p:sp>
        <p:nvSpPr>
          <p:cNvPr id="6" name="AutoShape 6"/>
          <p:cNvSpPr/>
          <p:nvPr/>
        </p:nvSpPr>
        <p:spPr>
          <a:xfrm>
            <a:off x="0" y="6395935"/>
            <a:ext cx="18935700" cy="9525"/>
          </a:xfrm>
          <a:prstGeom prst="rect">
            <a:avLst/>
          </a:prstGeom>
          <a:solidFill>
            <a:srgbClr val="272727">
              <a:alpha val="19607"/>
            </a:srgbClr>
          </a:solidFill>
        </p:spPr>
      </p:sp>
      <p:sp>
        <p:nvSpPr>
          <p:cNvPr id="7" name="AutoShape 7"/>
          <p:cNvSpPr/>
          <p:nvPr/>
        </p:nvSpPr>
        <p:spPr>
          <a:xfrm>
            <a:off x="4174" y="0"/>
            <a:ext cx="1024526" cy="10287000"/>
          </a:xfrm>
          <a:prstGeom prst="rect">
            <a:avLst/>
          </a:prstGeom>
          <a:solidFill>
            <a:srgbClr val="EEF0F2"/>
          </a:solidFill>
        </p:spPr>
      </p:sp>
      <p:grpSp>
        <p:nvGrpSpPr>
          <p:cNvPr id="8" name="Group 8"/>
          <p:cNvGrpSpPr/>
          <p:nvPr/>
        </p:nvGrpSpPr>
        <p:grpSpPr>
          <a:xfrm>
            <a:off x="4515940" y="4485117"/>
            <a:ext cx="1002536" cy="133895"/>
            <a:chOff x="0" y="0"/>
            <a:chExt cx="3803650" cy="508000"/>
          </a:xfrm>
        </p:grpSpPr>
        <p:sp>
          <p:nvSpPr>
            <p:cNvPr id="9" name="Freeform 9"/>
            <p:cNvSpPr/>
            <p:nvPr/>
          </p:nvSpPr>
          <p:spPr>
            <a:xfrm>
              <a:off x="0" y="215900"/>
              <a:ext cx="3507740" cy="76200"/>
            </a:xfrm>
            <a:custGeom>
              <a:avLst/>
              <a:gdLst/>
              <a:ahLst/>
              <a:cxnLst/>
              <a:rect l="l" t="t" r="r" b="b"/>
              <a:pathLst>
                <a:path w="3507740" h="76200">
                  <a:moveTo>
                    <a:pt x="0" y="0"/>
                  </a:moveTo>
                  <a:lnTo>
                    <a:pt x="3507740" y="0"/>
                  </a:lnTo>
                  <a:lnTo>
                    <a:pt x="3507740" y="76200"/>
                  </a:lnTo>
                  <a:lnTo>
                    <a:pt x="0" y="76200"/>
                  </a:lnTo>
                  <a:close/>
                </a:path>
              </a:pathLst>
            </a:custGeom>
            <a:solidFill>
              <a:srgbClr val="444444">
                <a:alpha val="29803"/>
              </a:srgbClr>
            </a:solidFill>
          </p:spPr>
        </p:sp>
        <p:sp>
          <p:nvSpPr>
            <p:cNvPr id="10" name="Freeform 10"/>
            <p:cNvSpPr/>
            <p:nvPr/>
          </p:nvSpPr>
          <p:spPr>
            <a:xfrm>
              <a:off x="3429000" y="1270"/>
              <a:ext cx="374650" cy="505460"/>
            </a:xfrm>
            <a:custGeom>
              <a:avLst/>
              <a:gdLst/>
              <a:ahLst/>
              <a:cxnLst/>
              <a:rect l="l" t="t" r="r" b="b"/>
              <a:pathLst>
                <a:path w="374650" h="505460">
                  <a:moveTo>
                    <a:pt x="0" y="505460"/>
                  </a:moveTo>
                  <a:lnTo>
                    <a:pt x="0" y="0"/>
                  </a:lnTo>
                  <a:lnTo>
                    <a:pt x="374650" y="252730"/>
                  </a:lnTo>
                  <a:close/>
                </a:path>
              </a:pathLst>
            </a:custGeom>
            <a:solidFill>
              <a:srgbClr val="444444">
                <a:alpha val="29803"/>
              </a:srgbClr>
            </a:solidFill>
          </p:spPr>
        </p:sp>
      </p:grpSp>
      <p:grpSp>
        <p:nvGrpSpPr>
          <p:cNvPr id="11" name="Group 11"/>
          <p:cNvGrpSpPr/>
          <p:nvPr/>
        </p:nvGrpSpPr>
        <p:grpSpPr>
          <a:xfrm>
            <a:off x="8819120" y="4485117"/>
            <a:ext cx="1002536" cy="133895"/>
            <a:chOff x="0" y="0"/>
            <a:chExt cx="3803650" cy="508000"/>
          </a:xfrm>
        </p:grpSpPr>
        <p:sp>
          <p:nvSpPr>
            <p:cNvPr id="12" name="Freeform 12"/>
            <p:cNvSpPr/>
            <p:nvPr/>
          </p:nvSpPr>
          <p:spPr>
            <a:xfrm>
              <a:off x="0" y="215900"/>
              <a:ext cx="3507740" cy="76200"/>
            </a:xfrm>
            <a:custGeom>
              <a:avLst/>
              <a:gdLst/>
              <a:ahLst/>
              <a:cxnLst/>
              <a:rect l="l" t="t" r="r" b="b"/>
              <a:pathLst>
                <a:path w="3507740" h="76200">
                  <a:moveTo>
                    <a:pt x="0" y="0"/>
                  </a:moveTo>
                  <a:lnTo>
                    <a:pt x="3507740" y="0"/>
                  </a:lnTo>
                  <a:lnTo>
                    <a:pt x="3507740" y="76200"/>
                  </a:lnTo>
                  <a:lnTo>
                    <a:pt x="0" y="76200"/>
                  </a:lnTo>
                  <a:close/>
                </a:path>
              </a:pathLst>
            </a:custGeom>
            <a:solidFill>
              <a:srgbClr val="444444">
                <a:alpha val="29803"/>
              </a:srgbClr>
            </a:solidFill>
          </p:spPr>
        </p:sp>
        <p:sp>
          <p:nvSpPr>
            <p:cNvPr id="13" name="Freeform 13"/>
            <p:cNvSpPr/>
            <p:nvPr/>
          </p:nvSpPr>
          <p:spPr>
            <a:xfrm>
              <a:off x="3429000" y="1270"/>
              <a:ext cx="374650" cy="505460"/>
            </a:xfrm>
            <a:custGeom>
              <a:avLst/>
              <a:gdLst/>
              <a:ahLst/>
              <a:cxnLst/>
              <a:rect l="l" t="t" r="r" b="b"/>
              <a:pathLst>
                <a:path w="374650" h="505460">
                  <a:moveTo>
                    <a:pt x="0" y="505460"/>
                  </a:moveTo>
                  <a:lnTo>
                    <a:pt x="0" y="0"/>
                  </a:lnTo>
                  <a:lnTo>
                    <a:pt x="374650" y="252730"/>
                  </a:lnTo>
                  <a:close/>
                </a:path>
              </a:pathLst>
            </a:custGeom>
            <a:solidFill>
              <a:srgbClr val="444444">
                <a:alpha val="29803"/>
              </a:srgbClr>
            </a:solidFill>
          </p:spPr>
        </p:sp>
      </p:grpSp>
      <p:grpSp>
        <p:nvGrpSpPr>
          <p:cNvPr id="14" name="Group 14"/>
          <p:cNvGrpSpPr/>
          <p:nvPr/>
        </p:nvGrpSpPr>
        <p:grpSpPr>
          <a:xfrm>
            <a:off x="13367828" y="4485117"/>
            <a:ext cx="1002536" cy="133895"/>
            <a:chOff x="0" y="0"/>
            <a:chExt cx="3803650" cy="508000"/>
          </a:xfrm>
        </p:grpSpPr>
        <p:sp>
          <p:nvSpPr>
            <p:cNvPr id="15" name="Freeform 15"/>
            <p:cNvSpPr/>
            <p:nvPr/>
          </p:nvSpPr>
          <p:spPr>
            <a:xfrm>
              <a:off x="0" y="215900"/>
              <a:ext cx="3507740" cy="76200"/>
            </a:xfrm>
            <a:custGeom>
              <a:avLst/>
              <a:gdLst/>
              <a:ahLst/>
              <a:cxnLst/>
              <a:rect l="l" t="t" r="r" b="b"/>
              <a:pathLst>
                <a:path w="3507740" h="76200">
                  <a:moveTo>
                    <a:pt x="0" y="0"/>
                  </a:moveTo>
                  <a:lnTo>
                    <a:pt x="3507740" y="0"/>
                  </a:lnTo>
                  <a:lnTo>
                    <a:pt x="3507740" y="76200"/>
                  </a:lnTo>
                  <a:lnTo>
                    <a:pt x="0" y="76200"/>
                  </a:lnTo>
                  <a:close/>
                </a:path>
              </a:pathLst>
            </a:custGeom>
            <a:solidFill>
              <a:srgbClr val="444444">
                <a:alpha val="29803"/>
              </a:srgbClr>
            </a:solidFill>
          </p:spPr>
        </p:sp>
        <p:sp>
          <p:nvSpPr>
            <p:cNvPr id="16" name="Freeform 16"/>
            <p:cNvSpPr/>
            <p:nvPr/>
          </p:nvSpPr>
          <p:spPr>
            <a:xfrm>
              <a:off x="3429000" y="1270"/>
              <a:ext cx="374650" cy="505460"/>
            </a:xfrm>
            <a:custGeom>
              <a:avLst/>
              <a:gdLst/>
              <a:ahLst/>
              <a:cxnLst/>
              <a:rect l="l" t="t" r="r" b="b"/>
              <a:pathLst>
                <a:path w="374650" h="505460">
                  <a:moveTo>
                    <a:pt x="0" y="505460"/>
                  </a:moveTo>
                  <a:lnTo>
                    <a:pt x="0" y="0"/>
                  </a:lnTo>
                  <a:lnTo>
                    <a:pt x="374650" y="252730"/>
                  </a:lnTo>
                  <a:close/>
                </a:path>
              </a:pathLst>
            </a:custGeom>
            <a:solidFill>
              <a:srgbClr val="444444">
                <a:alpha val="29803"/>
              </a:srgbClr>
            </a:solidFill>
          </p:spPr>
        </p:sp>
      </p:grpSp>
      <p:pic>
        <p:nvPicPr>
          <p:cNvPr id="17" name="Picture 17"/>
          <p:cNvPicPr>
            <a:picLocks noChangeAspect="1"/>
          </p:cNvPicPr>
          <p:nvPr/>
        </p:nvPicPr>
        <p:blipFill>
          <a:blip r:embed="rId2"/>
          <a:srcRect/>
          <a:stretch>
            <a:fillRect/>
          </a:stretch>
        </p:blipFill>
        <p:spPr>
          <a:xfrm>
            <a:off x="16389535" y="590571"/>
            <a:ext cx="869765" cy="959216"/>
          </a:xfrm>
          <a:prstGeom prst="rect">
            <a:avLst/>
          </a:prstGeom>
        </p:spPr>
      </p:pic>
      <p:pic>
        <p:nvPicPr>
          <p:cNvPr id="18" name="Picture 18"/>
          <p:cNvPicPr>
            <a:picLocks noChangeAspect="1"/>
          </p:cNvPicPr>
          <p:nvPr/>
        </p:nvPicPr>
        <p:blipFill>
          <a:blip r:embed="rId3"/>
          <a:srcRect/>
          <a:stretch>
            <a:fillRect/>
          </a:stretch>
        </p:blipFill>
        <p:spPr>
          <a:xfrm>
            <a:off x="1415481" y="3217676"/>
            <a:ext cx="2513337" cy="2097065"/>
          </a:xfrm>
          <a:prstGeom prst="rect">
            <a:avLst/>
          </a:prstGeom>
        </p:spPr>
      </p:pic>
      <p:pic>
        <p:nvPicPr>
          <p:cNvPr id="19" name="Picture 19"/>
          <p:cNvPicPr>
            <a:picLocks noChangeAspect="1"/>
          </p:cNvPicPr>
          <p:nvPr/>
        </p:nvPicPr>
        <p:blipFill>
          <a:blip r:embed="rId4"/>
          <a:srcRect/>
          <a:stretch>
            <a:fillRect/>
          </a:stretch>
        </p:blipFill>
        <p:spPr>
          <a:xfrm>
            <a:off x="5802634" y="3217676"/>
            <a:ext cx="2222636" cy="2190424"/>
          </a:xfrm>
          <a:prstGeom prst="rect">
            <a:avLst/>
          </a:prstGeom>
        </p:spPr>
      </p:pic>
      <p:pic>
        <p:nvPicPr>
          <p:cNvPr id="20" name="Picture 20"/>
          <p:cNvPicPr>
            <a:picLocks noChangeAspect="1"/>
          </p:cNvPicPr>
          <p:nvPr/>
        </p:nvPicPr>
        <p:blipFill>
          <a:blip r:embed="rId5"/>
          <a:srcRect/>
          <a:stretch>
            <a:fillRect/>
          </a:stretch>
        </p:blipFill>
        <p:spPr>
          <a:xfrm>
            <a:off x="10160025" y="3217676"/>
            <a:ext cx="1930514" cy="2246859"/>
          </a:xfrm>
          <a:prstGeom prst="rect">
            <a:avLst/>
          </a:prstGeom>
        </p:spPr>
      </p:pic>
      <p:pic>
        <p:nvPicPr>
          <p:cNvPr id="21" name="Picture 21"/>
          <p:cNvPicPr>
            <a:picLocks noChangeAspect="1"/>
          </p:cNvPicPr>
          <p:nvPr/>
        </p:nvPicPr>
        <p:blipFill>
          <a:blip r:embed="rId6"/>
          <a:srcRect/>
          <a:stretch>
            <a:fillRect/>
          </a:stretch>
        </p:blipFill>
        <p:spPr>
          <a:xfrm>
            <a:off x="14906779" y="3188243"/>
            <a:ext cx="2706458" cy="2276293"/>
          </a:xfrm>
          <a:prstGeom prst="rect">
            <a:avLst/>
          </a:prstGeom>
        </p:spPr>
      </p:pic>
      <p:sp>
        <p:nvSpPr>
          <p:cNvPr id="22" name="TextBox 22"/>
          <p:cNvSpPr txBox="1"/>
          <p:nvPr/>
        </p:nvSpPr>
        <p:spPr>
          <a:xfrm>
            <a:off x="1840965" y="982048"/>
            <a:ext cx="9284317" cy="954405"/>
          </a:xfrm>
          <a:prstGeom prst="rect">
            <a:avLst/>
          </a:prstGeom>
        </p:spPr>
        <p:txBody>
          <a:bodyPr lIns="0" tIns="0" rIns="0" bIns="0" rtlCol="0" anchor="t">
            <a:spAutoFit/>
          </a:bodyPr>
          <a:lstStyle/>
          <a:p>
            <a:pPr>
              <a:lnSpc>
                <a:spcPts val="7200"/>
              </a:lnSpc>
            </a:pPr>
            <a:r>
              <a:rPr lang="en-US" sz="7200">
                <a:solidFill>
                  <a:srgbClr val="226A28"/>
                </a:solidFill>
                <a:latin typeface="Open Sauce SemiBold"/>
              </a:rPr>
              <a:t>What's changed?</a:t>
            </a:r>
          </a:p>
        </p:txBody>
      </p:sp>
      <p:sp>
        <p:nvSpPr>
          <p:cNvPr id="23" name="TextBox 23"/>
          <p:cNvSpPr txBox="1"/>
          <p:nvPr/>
        </p:nvSpPr>
        <p:spPr>
          <a:xfrm>
            <a:off x="1840965" y="7791247"/>
            <a:ext cx="8561760" cy="374911"/>
          </a:xfrm>
          <a:prstGeom prst="rect">
            <a:avLst/>
          </a:prstGeom>
        </p:spPr>
        <p:txBody>
          <a:bodyPr lIns="0" tIns="0" rIns="0" bIns="0" rtlCol="0" anchor="t">
            <a:spAutoFit/>
          </a:bodyPr>
          <a:lstStyle/>
          <a:p>
            <a:pPr>
              <a:lnSpc>
                <a:spcPts val="3246"/>
              </a:lnSpc>
            </a:pPr>
            <a:r>
              <a:rPr lang="en-US" sz="2028" dirty="0">
                <a:solidFill>
                  <a:srgbClr val="226A28"/>
                </a:solidFill>
                <a:latin typeface="Open Sans Light"/>
              </a:rPr>
              <a:t>It is also compulsory for Secondary to be taught Sex Education.</a:t>
            </a:r>
          </a:p>
        </p:txBody>
      </p:sp>
      <p:sp>
        <p:nvSpPr>
          <p:cNvPr id="24" name="TextBox 24"/>
          <p:cNvSpPr txBox="1"/>
          <p:nvPr/>
        </p:nvSpPr>
        <p:spPr>
          <a:xfrm>
            <a:off x="1840965" y="6621625"/>
            <a:ext cx="10791170" cy="1026795"/>
          </a:xfrm>
          <a:prstGeom prst="rect">
            <a:avLst/>
          </a:prstGeom>
        </p:spPr>
        <p:txBody>
          <a:bodyPr lIns="0" tIns="0" rIns="0" bIns="0" rtlCol="0" anchor="t">
            <a:spAutoFit/>
          </a:bodyPr>
          <a:lstStyle/>
          <a:p>
            <a:pPr>
              <a:lnSpc>
                <a:spcPts val="4200"/>
              </a:lnSpc>
            </a:pPr>
            <a:r>
              <a:rPr lang="en-US" sz="2800" spc="56">
                <a:solidFill>
                  <a:srgbClr val="226A28"/>
                </a:solidFill>
                <a:latin typeface="Open Sauce"/>
              </a:rPr>
              <a:t>It is now statutory for both Primary and Secondary to be taught Relationship and Health Education</a:t>
            </a:r>
          </a:p>
        </p:txBody>
      </p:sp>
    </p:spTree>
  </p:cSld>
  <p:clrMapOvr>
    <a:masterClrMapping/>
  </p:clrMapOvr>
  <mc:AlternateContent xmlns:mc="http://schemas.openxmlformats.org/markup-compatibility/2006" xmlns:p14="http://schemas.microsoft.com/office/powerpoint/2010/main">
    <mc:Choice Requires="p14">
      <p:transition spd="slow" p14:dur="2000" advTm="31115"/>
    </mc:Choice>
    <mc:Fallback xmlns="">
      <p:transition spd="slow" advTm="3111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3428140"/>
            <a:ext cx="18640776" cy="9525"/>
          </a:xfrm>
          <a:prstGeom prst="rect">
            <a:avLst/>
          </a:prstGeom>
          <a:solidFill>
            <a:srgbClr val="272727">
              <a:alpha val="19607"/>
            </a:srgbClr>
          </a:solidFill>
        </p:spPr>
      </p:sp>
      <p:sp>
        <p:nvSpPr>
          <p:cNvPr id="3" name="AutoShape 3"/>
          <p:cNvSpPr/>
          <p:nvPr/>
        </p:nvSpPr>
        <p:spPr>
          <a:xfrm>
            <a:off x="0" y="6842574"/>
            <a:ext cx="18935700" cy="9525"/>
          </a:xfrm>
          <a:prstGeom prst="rect">
            <a:avLst/>
          </a:prstGeom>
          <a:solidFill>
            <a:srgbClr val="272727">
              <a:alpha val="19607"/>
            </a:srgbClr>
          </a:solidFill>
        </p:spPr>
      </p:sp>
      <p:sp>
        <p:nvSpPr>
          <p:cNvPr id="4" name="AutoShape 4"/>
          <p:cNvSpPr/>
          <p:nvPr/>
        </p:nvSpPr>
        <p:spPr>
          <a:xfrm>
            <a:off x="0" y="0"/>
            <a:ext cx="9144000" cy="10287000"/>
          </a:xfrm>
          <a:prstGeom prst="rect">
            <a:avLst/>
          </a:prstGeom>
          <a:solidFill>
            <a:srgbClr val="226A28"/>
          </a:solidFill>
        </p:spPr>
      </p:sp>
      <p:grpSp>
        <p:nvGrpSpPr>
          <p:cNvPr id="5" name="Group 5"/>
          <p:cNvGrpSpPr/>
          <p:nvPr/>
        </p:nvGrpSpPr>
        <p:grpSpPr>
          <a:xfrm>
            <a:off x="8047713" y="0"/>
            <a:ext cx="3918750" cy="10287000"/>
            <a:chOff x="0" y="0"/>
            <a:chExt cx="5225000" cy="13716000"/>
          </a:xfrm>
        </p:grpSpPr>
        <p:pic>
          <p:nvPicPr>
            <p:cNvPr id="6" name="Picture 6"/>
            <p:cNvPicPr>
              <a:picLocks noChangeAspect="1"/>
            </p:cNvPicPr>
            <p:nvPr/>
          </p:nvPicPr>
          <p:blipFill>
            <a:blip r:embed="rId2"/>
            <a:srcRect t="5764" b="5764"/>
            <a:stretch>
              <a:fillRect/>
            </a:stretch>
          </p:blipFill>
          <p:spPr>
            <a:xfrm>
              <a:off x="0" y="0"/>
              <a:ext cx="5225000" cy="4572000"/>
            </a:xfrm>
            <a:prstGeom prst="rect">
              <a:avLst/>
            </a:prstGeom>
          </p:spPr>
        </p:pic>
        <p:pic>
          <p:nvPicPr>
            <p:cNvPr id="7" name="Picture 7"/>
            <p:cNvPicPr>
              <a:picLocks noChangeAspect="1"/>
            </p:cNvPicPr>
            <p:nvPr/>
          </p:nvPicPr>
          <p:blipFill>
            <a:blip r:embed="rId3"/>
            <a:srcRect l="3584" r="3584"/>
            <a:stretch>
              <a:fillRect/>
            </a:stretch>
          </p:blipFill>
          <p:spPr>
            <a:xfrm>
              <a:off x="0" y="4572000"/>
              <a:ext cx="5225000" cy="4572000"/>
            </a:xfrm>
            <a:prstGeom prst="rect">
              <a:avLst/>
            </a:prstGeom>
          </p:spPr>
        </p:pic>
        <p:pic>
          <p:nvPicPr>
            <p:cNvPr id="8" name="Picture 8"/>
            <p:cNvPicPr>
              <a:picLocks noChangeAspect="1"/>
            </p:cNvPicPr>
            <p:nvPr/>
          </p:nvPicPr>
          <p:blipFill>
            <a:blip r:embed="rId4"/>
            <a:srcRect t="4842" b="4842"/>
            <a:stretch>
              <a:fillRect/>
            </a:stretch>
          </p:blipFill>
          <p:spPr>
            <a:xfrm>
              <a:off x="0" y="9144000"/>
              <a:ext cx="5225000" cy="4572000"/>
            </a:xfrm>
            <a:prstGeom prst="rect">
              <a:avLst/>
            </a:prstGeom>
          </p:spPr>
        </p:pic>
      </p:grpSp>
      <p:grpSp>
        <p:nvGrpSpPr>
          <p:cNvPr id="9" name="Group 9"/>
          <p:cNvGrpSpPr/>
          <p:nvPr/>
        </p:nvGrpSpPr>
        <p:grpSpPr>
          <a:xfrm>
            <a:off x="17050582" y="9535498"/>
            <a:ext cx="425784" cy="151580"/>
            <a:chOff x="0" y="0"/>
            <a:chExt cx="1426955" cy="508000"/>
          </a:xfrm>
        </p:grpSpPr>
        <p:sp>
          <p:nvSpPr>
            <p:cNvPr id="10" name="Freeform 10"/>
            <p:cNvSpPr/>
            <p:nvPr/>
          </p:nvSpPr>
          <p:spPr>
            <a:xfrm>
              <a:off x="0" y="215900"/>
              <a:ext cx="1131045" cy="76200"/>
            </a:xfrm>
            <a:custGeom>
              <a:avLst/>
              <a:gdLst/>
              <a:ahLst/>
              <a:cxnLst/>
              <a:rect l="l" t="t" r="r" b="b"/>
              <a:pathLst>
                <a:path w="1131045" h="76200">
                  <a:moveTo>
                    <a:pt x="0" y="0"/>
                  </a:moveTo>
                  <a:lnTo>
                    <a:pt x="1131045" y="0"/>
                  </a:lnTo>
                  <a:lnTo>
                    <a:pt x="1131045" y="76200"/>
                  </a:lnTo>
                  <a:lnTo>
                    <a:pt x="0" y="76200"/>
                  </a:lnTo>
                  <a:close/>
                </a:path>
              </a:pathLst>
            </a:custGeom>
            <a:solidFill>
              <a:srgbClr val="000000"/>
            </a:solidFill>
          </p:spPr>
        </p:sp>
        <p:sp>
          <p:nvSpPr>
            <p:cNvPr id="11" name="Freeform 11"/>
            <p:cNvSpPr/>
            <p:nvPr/>
          </p:nvSpPr>
          <p:spPr>
            <a:xfrm>
              <a:off x="1052305" y="1270"/>
              <a:ext cx="374650" cy="505460"/>
            </a:xfrm>
            <a:custGeom>
              <a:avLst/>
              <a:gdLst/>
              <a:ahLst/>
              <a:cxnLst/>
              <a:rect l="l" t="t" r="r" b="b"/>
              <a:pathLst>
                <a:path w="374650" h="505460">
                  <a:moveTo>
                    <a:pt x="0" y="505460"/>
                  </a:moveTo>
                  <a:lnTo>
                    <a:pt x="0" y="0"/>
                  </a:lnTo>
                  <a:lnTo>
                    <a:pt x="374650" y="252730"/>
                  </a:lnTo>
                  <a:close/>
                </a:path>
              </a:pathLst>
            </a:custGeom>
            <a:solidFill>
              <a:srgbClr val="000000"/>
            </a:solidFill>
          </p:spPr>
        </p:sp>
      </p:grpSp>
      <p:sp>
        <p:nvSpPr>
          <p:cNvPr id="12" name="TextBox 12"/>
          <p:cNvSpPr txBox="1"/>
          <p:nvPr/>
        </p:nvSpPr>
        <p:spPr>
          <a:xfrm>
            <a:off x="5305812" y="5971491"/>
            <a:ext cx="132989" cy="123077"/>
          </a:xfrm>
          <a:prstGeom prst="rect">
            <a:avLst/>
          </a:prstGeom>
        </p:spPr>
        <p:txBody>
          <a:bodyPr lIns="0" tIns="0" rIns="0" bIns="0" rtlCol="0" anchor="t">
            <a:spAutoFit/>
          </a:bodyPr>
          <a:lstStyle/>
          <a:p>
            <a:pPr algn="ctr">
              <a:lnSpc>
                <a:spcPts val="1006"/>
              </a:lnSpc>
              <a:spcBef>
                <a:spcPct val="0"/>
              </a:spcBef>
            </a:pPr>
            <a:r>
              <a:rPr lang="en-US" sz="718">
                <a:solidFill>
                  <a:srgbClr val="FAFAFA"/>
                </a:solidFill>
                <a:latin typeface="Open Sans"/>
              </a:rPr>
              <a:t>TM</a:t>
            </a:r>
          </a:p>
        </p:txBody>
      </p:sp>
      <p:sp>
        <p:nvSpPr>
          <p:cNvPr id="13" name="TextBox 13"/>
          <p:cNvSpPr txBox="1"/>
          <p:nvPr/>
        </p:nvSpPr>
        <p:spPr>
          <a:xfrm>
            <a:off x="719219" y="2265419"/>
            <a:ext cx="6211719" cy="4577155"/>
          </a:xfrm>
          <a:prstGeom prst="rect">
            <a:avLst/>
          </a:prstGeom>
        </p:spPr>
        <p:txBody>
          <a:bodyPr lIns="0" tIns="0" rIns="0" bIns="0" rtlCol="0" anchor="t">
            <a:spAutoFit/>
          </a:bodyPr>
          <a:lstStyle/>
          <a:p>
            <a:pPr marL="0" lvl="0" indent="0">
              <a:lnSpc>
                <a:spcPts val="7200"/>
              </a:lnSpc>
              <a:spcBef>
                <a:spcPct val="0"/>
              </a:spcBef>
            </a:pPr>
            <a:r>
              <a:rPr lang="en-US" sz="7200">
                <a:solidFill>
                  <a:srgbClr val="FFFFFF"/>
                </a:solidFill>
                <a:latin typeface="Open Sauce SemiBold"/>
              </a:rPr>
              <a:t>So what does Relationship and Health Education cover?</a:t>
            </a:r>
          </a:p>
        </p:txBody>
      </p:sp>
      <p:pic>
        <p:nvPicPr>
          <p:cNvPr id="14" name="Picture 14"/>
          <p:cNvPicPr>
            <a:picLocks noChangeAspect="1"/>
          </p:cNvPicPr>
          <p:nvPr/>
        </p:nvPicPr>
        <p:blipFill>
          <a:blip r:embed="rId5"/>
          <a:srcRect/>
          <a:stretch>
            <a:fillRect/>
          </a:stretch>
        </p:blipFill>
        <p:spPr>
          <a:xfrm>
            <a:off x="16389535" y="590571"/>
            <a:ext cx="869765" cy="959216"/>
          </a:xfrm>
          <a:prstGeom prst="rect">
            <a:avLst/>
          </a:prstGeom>
        </p:spPr>
      </p:pic>
      <p:grpSp>
        <p:nvGrpSpPr>
          <p:cNvPr id="15" name="Group 15"/>
          <p:cNvGrpSpPr/>
          <p:nvPr/>
        </p:nvGrpSpPr>
        <p:grpSpPr>
          <a:xfrm>
            <a:off x="12565087" y="3525972"/>
            <a:ext cx="5376373" cy="2444942"/>
            <a:chOff x="0" y="0"/>
            <a:chExt cx="7168497" cy="3259922"/>
          </a:xfrm>
        </p:grpSpPr>
        <p:sp>
          <p:nvSpPr>
            <p:cNvPr id="16" name="TextBox 16"/>
            <p:cNvSpPr txBox="1"/>
            <p:nvPr/>
          </p:nvSpPr>
          <p:spPr>
            <a:xfrm>
              <a:off x="23400" y="652189"/>
              <a:ext cx="7121696" cy="2607733"/>
            </a:xfrm>
            <a:prstGeom prst="rect">
              <a:avLst/>
            </a:prstGeom>
          </p:spPr>
          <p:txBody>
            <a:bodyPr lIns="0" tIns="0" rIns="0" bIns="0" rtlCol="0" anchor="t">
              <a:spAutoFit/>
            </a:bodyPr>
            <a:lstStyle/>
            <a:p>
              <a:pPr>
                <a:lnSpc>
                  <a:spcPts val="3199"/>
                </a:lnSpc>
                <a:spcBef>
                  <a:spcPct val="0"/>
                </a:spcBef>
              </a:pPr>
              <a:r>
                <a:rPr lang="en-US" sz="1999" dirty="0">
                  <a:solidFill>
                    <a:srgbClr val="226A28"/>
                  </a:solidFill>
                  <a:latin typeface="Open Sans Light"/>
                </a:rPr>
                <a:t>·Famili</a:t>
              </a:r>
              <a:r>
                <a:rPr lang="en-US" sz="1999" u="none" dirty="0">
                  <a:solidFill>
                    <a:srgbClr val="226A28"/>
                  </a:solidFill>
                  <a:latin typeface="Open Sans Light"/>
                </a:rPr>
                <a:t>es and people who care for me</a:t>
              </a:r>
            </a:p>
            <a:p>
              <a:pPr>
                <a:lnSpc>
                  <a:spcPts val="3199"/>
                </a:lnSpc>
                <a:spcBef>
                  <a:spcPct val="0"/>
                </a:spcBef>
              </a:pPr>
              <a:r>
                <a:rPr lang="en-US" sz="1999" u="none" dirty="0">
                  <a:solidFill>
                    <a:srgbClr val="226A28"/>
                  </a:solidFill>
                  <a:latin typeface="Open Sans Light"/>
                </a:rPr>
                <a:t>·Caring friendships</a:t>
              </a:r>
            </a:p>
            <a:p>
              <a:pPr>
                <a:lnSpc>
                  <a:spcPts val="3199"/>
                </a:lnSpc>
                <a:spcBef>
                  <a:spcPct val="0"/>
                </a:spcBef>
              </a:pPr>
              <a:r>
                <a:rPr lang="en-US" sz="1999" u="none" dirty="0">
                  <a:solidFill>
                    <a:srgbClr val="226A28"/>
                  </a:solidFill>
                  <a:latin typeface="Open Sans Light"/>
                </a:rPr>
                <a:t>·Respectful relationships</a:t>
              </a:r>
            </a:p>
            <a:p>
              <a:pPr>
                <a:lnSpc>
                  <a:spcPts val="3199"/>
                </a:lnSpc>
                <a:spcBef>
                  <a:spcPct val="0"/>
                </a:spcBef>
              </a:pPr>
              <a:r>
                <a:rPr lang="en-US" sz="1999" u="none" dirty="0">
                  <a:solidFill>
                    <a:srgbClr val="226A28"/>
                  </a:solidFill>
                  <a:latin typeface="Open Sans Light"/>
                </a:rPr>
                <a:t>·Online relationships</a:t>
              </a:r>
            </a:p>
            <a:p>
              <a:pPr marL="0" lvl="1" indent="0">
                <a:lnSpc>
                  <a:spcPts val="3199"/>
                </a:lnSpc>
                <a:spcBef>
                  <a:spcPct val="0"/>
                </a:spcBef>
              </a:pPr>
              <a:r>
                <a:rPr lang="en-US" sz="1999" u="none" dirty="0">
                  <a:solidFill>
                    <a:srgbClr val="226A28"/>
                  </a:solidFill>
                  <a:latin typeface="Open Sans Light"/>
                </a:rPr>
                <a:t>·Being safe</a:t>
              </a:r>
            </a:p>
          </p:txBody>
        </p:sp>
        <p:sp>
          <p:nvSpPr>
            <p:cNvPr id="17" name="TextBox 17"/>
            <p:cNvSpPr txBox="1"/>
            <p:nvPr/>
          </p:nvSpPr>
          <p:spPr>
            <a:xfrm>
              <a:off x="0" y="-66675"/>
              <a:ext cx="7168497" cy="493395"/>
            </a:xfrm>
            <a:prstGeom prst="rect">
              <a:avLst/>
            </a:prstGeom>
          </p:spPr>
          <p:txBody>
            <a:bodyPr lIns="0" tIns="0" rIns="0" bIns="0" rtlCol="0" anchor="t">
              <a:spAutoFit/>
            </a:bodyPr>
            <a:lstStyle/>
            <a:p>
              <a:pPr marL="0" lvl="0" indent="0">
                <a:lnSpc>
                  <a:spcPts val="3150"/>
                </a:lnSpc>
                <a:spcBef>
                  <a:spcPct val="0"/>
                </a:spcBef>
              </a:pPr>
              <a:r>
                <a:rPr lang="en-US" sz="2100" spc="42">
                  <a:solidFill>
                    <a:srgbClr val="226A28"/>
                  </a:solidFill>
                  <a:latin typeface="Open Sauce"/>
                </a:rPr>
                <a:t>Relationship Education</a:t>
              </a:r>
            </a:p>
          </p:txBody>
        </p:sp>
      </p:grpSp>
      <p:grpSp>
        <p:nvGrpSpPr>
          <p:cNvPr id="18" name="Group 18"/>
          <p:cNvGrpSpPr/>
          <p:nvPr/>
        </p:nvGrpSpPr>
        <p:grpSpPr>
          <a:xfrm>
            <a:off x="12912625" y="1341644"/>
            <a:ext cx="3061031" cy="1048907"/>
            <a:chOff x="0" y="0"/>
            <a:chExt cx="4081375" cy="1398543"/>
          </a:xfrm>
        </p:grpSpPr>
        <p:sp>
          <p:nvSpPr>
            <p:cNvPr id="19" name="TextBox 19"/>
            <p:cNvSpPr txBox="1"/>
            <p:nvPr/>
          </p:nvSpPr>
          <p:spPr>
            <a:xfrm>
              <a:off x="13323" y="1063135"/>
              <a:ext cx="4054729" cy="335408"/>
            </a:xfrm>
            <a:prstGeom prst="rect">
              <a:avLst/>
            </a:prstGeom>
          </p:spPr>
          <p:txBody>
            <a:bodyPr lIns="0" tIns="0" rIns="0" bIns="0" rtlCol="0" anchor="t">
              <a:spAutoFit/>
            </a:bodyPr>
            <a:lstStyle/>
            <a:p>
              <a:pPr marL="0" lvl="1" indent="0">
                <a:lnSpc>
                  <a:spcPts val="2277"/>
                </a:lnSpc>
                <a:spcBef>
                  <a:spcPct val="0"/>
                </a:spcBef>
              </a:pPr>
              <a:endParaRPr/>
            </a:p>
          </p:txBody>
        </p:sp>
        <p:sp>
          <p:nvSpPr>
            <p:cNvPr id="20" name="TextBox 20"/>
            <p:cNvSpPr txBox="1"/>
            <p:nvPr/>
          </p:nvSpPr>
          <p:spPr>
            <a:xfrm>
              <a:off x="0" y="-123825"/>
              <a:ext cx="4081375" cy="966162"/>
            </a:xfrm>
            <a:prstGeom prst="rect">
              <a:avLst/>
            </a:prstGeom>
          </p:spPr>
          <p:txBody>
            <a:bodyPr lIns="0" tIns="0" rIns="0" bIns="0" rtlCol="0" anchor="t">
              <a:spAutoFit/>
            </a:bodyPr>
            <a:lstStyle/>
            <a:p>
              <a:pPr marL="0" lvl="0" indent="0">
                <a:lnSpc>
                  <a:spcPts val="6252"/>
                </a:lnSpc>
                <a:spcBef>
                  <a:spcPct val="0"/>
                </a:spcBef>
              </a:pPr>
              <a:r>
                <a:rPr lang="en-US" sz="4168" spc="83">
                  <a:solidFill>
                    <a:srgbClr val="226A28"/>
                  </a:solidFill>
                  <a:latin typeface="Open Sauce Bold"/>
                </a:rPr>
                <a:t>Primary</a:t>
              </a:r>
            </a:p>
          </p:txBody>
        </p:sp>
      </p:grpSp>
      <p:grpSp>
        <p:nvGrpSpPr>
          <p:cNvPr id="21" name="Group 21"/>
          <p:cNvGrpSpPr/>
          <p:nvPr/>
        </p:nvGrpSpPr>
        <p:grpSpPr>
          <a:xfrm>
            <a:off x="12565087" y="6984736"/>
            <a:ext cx="3440162" cy="2844992"/>
            <a:chOff x="0" y="0"/>
            <a:chExt cx="4586882" cy="3793322"/>
          </a:xfrm>
        </p:grpSpPr>
        <p:sp>
          <p:nvSpPr>
            <p:cNvPr id="22" name="TextBox 22"/>
            <p:cNvSpPr txBox="1"/>
            <p:nvPr/>
          </p:nvSpPr>
          <p:spPr>
            <a:xfrm>
              <a:off x="14973" y="652189"/>
              <a:ext cx="4556936" cy="3141133"/>
            </a:xfrm>
            <a:prstGeom prst="rect">
              <a:avLst/>
            </a:prstGeom>
          </p:spPr>
          <p:txBody>
            <a:bodyPr lIns="0" tIns="0" rIns="0" bIns="0" rtlCol="0" anchor="t">
              <a:spAutoFit/>
            </a:bodyPr>
            <a:lstStyle/>
            <a:p>
              <a:pPr>
                <a:lnSpc>
                  <a:spcPts val="3199"/>
                </a:lnSpc>
                <a:spcBef>
                  <a:spcPct val="0"/>
                </a:spcBef>
              </a:pPr>
              <a:r>
                <a:rPr lang="en-US" sz="1999">
                  <a:solidFill>
                    <a:srgbClr val="226A28"/>
                  </a:solidFill>
                  <a:latin typeface="Open Sans Light"/>
                </a:rPr>
                <a:t>·M</a:t>
              </a:r>
              <a:r>
                <a:rPr lang="en-US" sz="1999" u="none">
                  <a:solidFill>
                    <a:srgbClr val="226A28"/>
                  </a:solidFill>
                  <a:latin typeface="Open Sans Light"/>
                </a:rPr>
                <a:t>ental wellbeing</a:t>
              </a:r>
            </a:p>
            <a:p>
              <a:pPr marL="0" lvl="1" indent="0">
                <a:lnSpc>
                  <a:spcPts val="3199"/>
                </a:lnSpc>
                <a:spcBef>
                  <a:spcPct val="0"/>
                </a:spcBef>
              </a:pPr>
              <a:r>
                <a:rPr lang="en-US" sz="1999" u="none">
                  <a:solidFill>
                    <a:srgbClr val="226A28"/>
                  </a:solidFill>
                  <a:latin typeface="Open Sans Light"/>
                </a:rPr>
                <a:t>·Physical health and fitness</a:t>
              </a:r>
            </a:p>
            <a:p>
              <a:pPr>
                <a:lnSpc>
                  <a:spcPts val="3199"/>
                </a:lnSpc>
                <a:spcBef>
                  <a:spcPct val="0"/>
                </a:spcBef>
              </a:pPr>
              <a:r>
                <a:rPr lang="en-US" sz="1999" u="none">
                  <a:solidFill>
                    <a:srgbClr val="226A28"/>
                  </a:solidFill>
                  <a:latin typeface="Open Sans Light"/>
                </a:rPr>
                <a:t>·Healthy eating</a:t>
              </a:r>
            </a:p>
            <a:p>
              <a:pPr>
                <a:lnSpc>
                  <a:spcPts val="3199"/>
                </a:lnSpc>
                <a:spcBef>
                  <a:spcPct val="0"/>
                </a:spcBef>
              </a:pPr>
              <a:r>
                <a:rPr lang="en-US" sz="1999" u="none">
                  <a:solidFill>
                    <a:srgbClr val="226A28"/>
                  </a:solidFill>
                  <a:latin typeface="Open Sans Light"/>
                </a:rPr>
                <a:t>·Health and prevention</a:t>
              </a:r>
            </a:p>
            <a:p>
              <a:pPr marL="0" lvl="1" indent="0">
                <a:lnSpc>
                  <a:spcPts val="3199"/>
                </a:lnSpc>
                <a:spcBef>
                  <a:spcPct val="0"/>
                </a:spcBef>
              </a:pPr>
              <a:r>
                <a:rPr lang="en-US" sz="1999" u="none">
                  <a:solidFill>
                    <a:srgbClr val="226A28"/>
                  </a:solidFill>
                  <a:latin typeface="Open Sans Light"/>
                </a:rPr>
                <a:t>·Basic first aid</a:t>
              </a:r>
            </a:p>
            <a:p>
              <a:pPr marL="0" lvl="1" indent="0">
                <a:lnSpc>
                  <a:spcPts val="3199"/>
                </a:lnSpc>
                <a:spcBef>
                  <a:spcPct val="0"/>
                </a:spcBef>
              </a:pPr>
              <a:r>
                <a:rPr lang="en-US" sz="1999" u="none">
                  <a:solidFill>
                    <a:srgbClr val="226A28"/>
                  </a:solidFill>
                  <a:latin typeface="Open Sans Light"/>
                </a:rPr>
                <a:t>·Changing adolescent body</a:t>
              </a:r>
            </a:p>
          </p:txBody>
        </p:sp>
        <p:sp>
          <p:nvSpPr>
            <p:cNvPr id="23" name="TextBox 23"/>
            <p:cNvSpPr txBox="1"/>
            <p:nvPr/>
          </p:nvSpPr>
          <p:spPr>
            <a:xfrm>
              <a:off x="0" y="-66675"/>
              <a:ext cx="4586882" cy="493395"/>
            </a:xfrm>
            <a:prstGeom prst="rect">
              <a:avLst/>
            </a:prstGeom>
          </p:spPr>
          <p:txBody>
            <a:bodyPr lIns="0" tIns="0" rIns="0" bIns="0" rtlCol="0" anchor="t">
              <a:spAutoFit/>
            </a:bodyPr>
            <a:lstStyle/>
            <a:p>
              <a:pPr marL="0" lvl="0" indent="0">
                <a:lnSpc>
                  <a:spcPts val="3150"/>
                </a:lnSpc>
                <a:spcBef>
                  <a:spcPct val="0"/>
                </a:spcBef>
              </a:pPr>
              <a:r>
                <a:rPr lang="en-US" sz="2100" spc="42">
                  <a:solidFill>
                    <a:srgbClr val="226A28"/>
                  </a:solidFill>
                  <a:latin typeface="Open Sauce"/>
                </a:rPr>
                <a:t>Health Education</a:t>
              </a:r>
            </a:p>
          </p:txBody>
        </p:sp>
      </p:grpSp>
    </p:spTree>
  </p:cSld>
  <p:clrMapOvr>
    <a:masterClrMapping/>
  </p:clrMapOvr>
  <mc:AlternateContent xmlns:mc="http://schemas.openxmlformats.org/markup-compatibility/2006" xmlns:p14="http://schemas.microsoft.com/office/powerpoint/2010/main">
    <mc:Choice Requires="p14">
      <p:transition spd="slow" p14:dur="2000" advTm="13870"/>
    </mc:Choice>
    <mc:Fallback xmlns="">
      <p:transition spd="slow" advTm="1387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352776" y="3428140"/>
            <a:ext cx="18640776" cy="9525"/>
          </a:xfrm>
          <a:prstGeom prst="rect">
            <a:avLst/>
          </a:prstGeom>
          <a:solidFill>
            <a:srgbClr val="272727">
              <a:alpha val="19607"/>
            </a:srgbClr>
          </a:solidFill>
        </p:spPr>
      </p:sp>
      <p:sp>
        <p:nvSpPr>
          <p:cNvPr id="3" name="AutoShape 3"/>
          <p:cNvSpPr/>
          <p:nvPr/>
        </p:nvSpPr>
        <p:spPr>
          <a:xfrm>
            <a:off x="0" y="6842574"/>
            <a:ext cx="18935700" cy="9525"/>
          </a:xfrm>
          <a:prstGeom prst="rect">
            <a:avLst/>
          </a:prstGeom>
          <a:solidFill>
            <a:srgbClr val="272727">
              <a:alpha val="19607"/>
            </a:srgbClr>
          </a:solidFill>
        </p:spPr>
      </p:sp>
      <p:sp>
        <p:nvSpPr>
          <p:cNvPr id="4" name="AutoShape 4"/>
          <p:cNvSpPr/>
          <p:nvPr/>
        </p:nvSpPr>
        <p:spPr>
          <a:xfrm>
            <a:off x="9144000" y="0"/>
            <a:ext cx="9144000" cy="10287000"/>
          </a:xfrm>
          <a:prstGeom prst="rect">
            <a:avLst/>
          </a:prstGeom>
          <a:solidFill>
            <a:srgbClr val="226A28"/>
          </a:solidFill>
        </p:spPr>
      </p:sp>
      <p:grpSp>
        <p:nvGrpSpPr>
          <p:cNvPr id="5" name="Group 5"/>
          <p:cNvGrpSpPr/>
          <p:nvPr/>
        </p:nvGrpSpPr>
        <p:grpSpPr>
          <a:xfrm>
            <a:off x="5222074" y="0"/>
            <a:ext cx="3918750" cy="10287000"/>
            <a:chOff x="0" y="0"/>
            <a:chExt cx="5225000" cy="13716000"/>
          </a:xfrm>
        </p:grpSpPr>
        <p:pic>
          <p:nvPicPr>
            <p:cNvPr id="6" name="Picture 6"/>
            <p:cNvPicPr>
              <a:picLocks noChangeAspect="1"/>
            </p:cNvPicPr>
            <p:nvPr/>
          </p:nvPicPr>
          <p:blipFill>
            <a:blip r:embed="rId2"/>
            <a:srcRect t="12408" b="12408"/>
            <a:stretch>
              <a:fillRect/>
            </a:stretch>
          </p:blipFill>
          <p:spPr>
            <a:xfrm>
              <a:off x="0" y="0"/>
              <a:ext cx="5225000" cy="4572000"/>
            </a:xfrm>
            <a:prstGeom prst="rect">
              <a:avLst/>
            </a:prstGeom>
          </p:spPr>
        </p:pic>
        <p:pic>
          <p:nvPicPr>
            <p:cNvPr id="7" name="Picture 7"/>
            <p:cNvPicPr>
              <a:picLocks noChangeAspect="1"/>
            </p:cNvPicPr>
            <p:nvPr/>
          </p:nvPicPr>
          <p:blipFill>
            <a:blip r:embed="rId3"/>
            <a:srcRect t="5803" b="5803"/>
            <a:stretch>
              <a:fillRect/>
            </a:stretch>
          </p:blipFill>
          <p:spPr>
            <a:xfrm>
              <a:off x="0" y="4572000"/>
              <a:ext cx="5225000" cy="4572000"/>
            </a:xfrm>
            <a:prstGeom prst="rect">
              <a:avLst/>
            </a:prstGeom>
          </p:spPr>
        </p:pic>
        <p:pic>
          <p:nvPicPr>
            <p:cNvPr id="8" name="Picture 8"/>
            <p:cNvPicPr>
              <a:picLocks noChangeAspect="1"/>
            </p:cNvPicPr>
            <p:nvPr/>
          </p:nvPicPr>
          <p:blipFill>
            <a:blip r:embed="rId4"/>
            <a:srcRect t="2983" b="2983"/>
            <a:stretch>
              <a:fillRect/>
            </a:stretch>
          </p:blipFill>
          <p:spPr>
            <a:xfrm>
              <a:off x="0" y="9144000"/>
              <a:ext cx="5225000" cy="4572000"/>
            </a:xfrm>
            <a:prstGeom prst="rect">
              <a:avLst/>
            </a:prstGeom>
          </p:spPr>
        </p:pic>
      </p:grpSp>
      <p:grpSp>
        <p:nvGrpSpPr>
          <p:cNvPr id="9" name="Group 9"/>
          <p:cNvGrpSpPr/>
          <p:nvPr/>
        </p:nvGrpSpPr>
        <p:grpSpPr>
          <a:xfrm>
            <a:off x="17050582" y="9535498"/>
            <a:ext cx="425784" cy="151580"/>
            <a:chOff x="0" y="0"/>
            <a:chExt cx="1426955" cy="508000"/>
          </a:xfrm>
        </p:grpSpPr>
        <p:sp>
          <p:nvSpPr>
            <p:cNvPr id="10" name="Freeform 10"/>
            <p:cNvSpPr/>
            <p:nvPr/>
          </p:nvSpPr>
          <p:spPr>
            <a:xfrm>
              <a:off x="0" y="215900"/>
              <a:ext cx="1131045" cy="76200"/>
            </a:xfrm>
            <a:custGeom>
              <a:avLst/>
              <a:gdLst/>
              <a:ahLst/>
              <a:cxnLst/>
              <a:rect l="l" t="t" r="r" b="b"/>
              <a:pathLst>
                <a:path w="1131045" h="76200">
                  <a:moveTo>
                    <a:pt x="0" y="0"/>
                  </a:moveTo>
                  <a:lnTo>
                    <a:pt x="1131045" y="0"/>
                  </a:lnTo>
                  <a:lnTo>
                    <a:pt x="1131045" y="76200"/>
                  </a:lnTo>
                  <a:lnTo>
                    <a:pt x="0" y="76200"/>
                  </a:lnTo>
                  <a:close/>
                </a:path>
              </a:pathLst>
            </a:custGeom>
            <a:solidFill>
              <a:srgbClr val="000000"/>
            </a:solidFill>
          </p:spPr>
        </p:sp>
        <p:sp>
          <p:nvSpPr>
            <p:cNvPr id="11" name="Freeform 11"/>
            <p:cNvSpPr/>
            <p:nvPr/>
          </p:nvSpPr>
          <p:spPr>
            <a:xfrm>
              <a:off x="1052305" y="1270"/>
              <a:ext cx="374650" cy="505460"/>
            </a:xfrm>
            <a:custGeom>
              <a:avLst/>
              <a:gdLst/>
              <a:ahLst/>
              <a:cxnLst/>
              <a:rect l="l" t="t" r="r" b="b"/>
              <a:pathLst>
                <a:path w="374650" h="505460">
                  <a:moveTo>
                    <a:pt x="0" y="505460"/>
                  </a:moveTo>
                  <a:lnTo>
                    <a:pt x="0" y="0"/>
                  </a:lnTo>
                  <a:lnTo>
                    <a:pt x="374650" y="252730"/>
                  </a:lnTo>
                  <a:close/>
                </a:path>
              </a:pathLst>
            </a:custGeom>
            <a:solidFill>
              <a:srgbClr val="000000"/>
            </a:solidFill>
          </p:spPr>
        </p:sp>
      </p:grpSp>
      <p:sp>
        <p:nvSpPr>
          <p:cNvPr id="12" name="TextBox 12"/>
          <p:cNvSpPr txBox="1"/>
          <p:nvPr/>
        </p:nvSpPr>
        <p:spPr>
          <a:xfrm>
            <a:off x="5305812" y="5971491"/>
            <a:ext cx="132989" cy="123077"/>
          </a:xfrm>
          <a:prstGeom prst="rect">
            <a:avLst/>
          </a:prstGeom>
        </p:spPr>
        <p:txBody>
          <a:bodyPr lIns="0" tIns="0" rIns="0" bIns="0" rtlCol="0" anchor="t">
            <a:spAutoFit/>
          </a:bodyPr>
          <a:lstStyle/>
          <a:p>
            <a:pPr algn="ctr">
              <a:lnSpc>
                <a:spcPts val="1006"/>
              </a:lnSpc>
              <a:spcBef>
                <a:spcPct val="0"/>
              </a:spcBef>
            </a:pPr>
            <a:r>
              <a:rPr lang="en-US" sz="718">
                <a:solidFill>
                  <a:srgbClr val="FAFAFA"/>
                </a:solidFill>
                <a:latin typeface="Open Sans"/>
              </a:rPr>
              <a:t>TM</a:t>
            </a:r>
          </a:p>
        </p:txBody>
      </p:sp>
      <p:sp>
        <p:nvSpPr>
          <p:cNvPr id="13" name="TextBox 13"/>
          <p:cNvSpPr txBox="1"/>
          <p:nvPr/>
        </p:nvSpPr>
        <p:spPr>
          <a:xfrm>
            <a:off x="10610140" y="2533426"/>
            <a:ext cx="6211719" cy="4577155"/>
          </a:xfrm>
          <a:prstGeom prst="rect">
            <a:avLst/>
          </a:prstGeom>
        </p:spPr>
        <p:txBody>
          <a:bodyPr lIns="0" tIns="0" rIns="0" bIns="0" rtlCol="0" anchor="t">
            <a:spAutoFit/>
          </a:bodyPr>
          <a:lstStyle/>
          <a:p>
            <a:pPr marL="0" lvl="0" indent="0">
              <a:lnSpc>
                <a:spcPts val="7200"/>
              </a:lnSpc>
              <a:spcBef>
                <a:spcPct val="0"/>
              </a:spcBef>
            </a:pPr>
            <a:r>
              <a:rPr lang="en-US" sz="7200">
                <a:solidFill>
                  <a:srgbClr val="FFFFFF"/>
                </a:solidFill>
                <a:latin typeface="Open Sauce SemiBold"/>
              </a:rPr>
              <a:t>So what does Relationship and Health Education cover?</a:t>
            </a:r>
          </a:p>
        </p:txBody>
      </p:sp>
      <p:pic>
        <p:nvPicPr>
          <p:cNvPr id="14" name="Picture 14"/>
          <p:cNvPicPr>
            <a:picLocks noChangeAspect="1"/>
          </p:cNvPicPr>
          <p:nvPr/>
        </p:nvPicPr>
        <p:blipFill>
          <a:blip r:embed="rId5"/>
          <a:srcRect/>
          <a:stretch>
            <a:fillRect/>
          </a:stretch>
        </p:blipFill>
        <p:spPr>
          <a:xfrm>
            <a:off x="16389535" y="590571"/>
            <a:ext cx="869765" cy="959216"/>
          </a:xfrm>
          <a:prstGeom prst="rect">
            <a:avLst/>
          </a:prstGeom>
        </p:spPr>
      </p:pic>
      <p:grpSp>
        <p:nvGrpSpPr>
          <p:cNvPr id="15" name="Group 15"/>
          <p:cNvGrpSpPr/>
          <p:nvPr/>
        </p:nvGrpSpPr>
        <p:grpSpPr>
          <a:xfrm>
            <a:off x="722827" y="3830859"/>
            <a:ext cx="5376373" cy="2625282"/>
            <a:chOff x="0" y="0"/>
            <a:chExt cx="7168497" cy="3500376"/>
          </a:xfrm>
        </p:grpSpPr>
        <p:sp>
          <p:nvSpPr>
            <p:cNvPr id="16" name="TextBox 16"/>
            <p:cNvSpPr txBox="1"/>
            <p:nvPr/>
          </p:nvSpPr>
          <p:spPr>
            <a:xfrm>
              <a:off x="23400" y="642664"/>
              <a:ext cx="7121696" cy="2857712"/>
            </a:xfrm>
            <a:prstGeom prst="rect">
              <a:avLst/>
            </a:prstGeom>
          </p:spPr>
          <p:txBody>
            <a:bodyPr lIns="0" tIns="0" rIns="0" bIns="0" rtlCol="0" anchor="t">
              <a:spAutoFit/>
            </a:bodyPr>
            <a:lstStyle/>
            <a:p>
              <a:pPr>
                <a:lnSpc>
                  <a:spcPts val="3519"/>
                </a:lnSpc>
                <a:spcBef>
                  <a:spcPct val="0"/>
                </a:spcBef>
              </a:pPr>
              <a:r>
                <a:rPr lang="en-US" sz="2199">
                  <a:solidFill>
                    <a:srgbClr val="226A28"/>
                  </a:solidFill>
                  <a:latin typeface="Open Sans Light"/>
                </a:rPr>
                <a:t>·Famili</a:t>
              </a:r>
              <a:r>
                <a:rPr lang="en-US" sz="2199" u="none">
                  <a:solidFill>
                    <a:srgbClr val="226A28"/>
                  </a:solidFill>
                  <a:latin typeface="Open Sans Light"/>
                </a:rPr>
                <a:t>es</a:t>
              </a:r>
            </a:p>
            <a:p>
              <a:pPr>
                <a:lnSpc>
                  <a:spcPts val="3519"/>
                </a:lnSpc>
                <a:spcBef>
                  <a:spcPct val="0"/>
                </a:spcBef>
              </a:pPr>
              <a:r>
                <a:rPr lang="en-US" sz="2199" u="none">
                  <a:solidFill>
                    <a:srgbClr val="226A28"/>
                  </a:solidFill>
                  <a:latin typeface="Open Sans Light"/>
                </a:rPr>
                <a:t>·Respectful relationships</a:t>
              </a:r>
            </a:p>
            <a:p>
              <a:pPr>
                <a:lnSpc>
                  <a:spcPts val="3519"/>
                </a:lnSpc>
                <a:spcBef>
                  <a:spcPct val="0"/>
                </a:spcBef>
              </a:pPr>
              <a:r>
                <a:rPr lang="en-US" sz="2199" u="none">
                  <a:solidFill>
                    <a:srgbClr val="226A28"/>
                  </a:solidFill>
                  <a:latin typeface="Open Sans Light"/>
                </a:rPr>
                <a:t>·Online and Media</a:t>
              </a:r>
            </a:p>
            <a:p>
              <a:pPr>
                <a:lnSpc>
                  <a:spcPts val="3519"/>
                </a:lnSpc>
                <a:spcBef>
                  <a:spcPct val="0"/>
                </a:spcBef>
              </a:pPr>
              <a:r>
                <a:rPr lang="en-US" sz="2199" u="none">
                  <a:solidFill>
                    <a:srgbClr val="226A28"/>
                  </a:solidFill>
                  <a:latin typeface="Open Sans Light"/>
                </a:rPr>
                <a:t>·Being safe</a:t>
              </a:r>
            </a:p>
            <a:p>
              <a:pPr>
                <a:lnSpc>
                  <a:spcPts val="3519"/>
                </a:lnSpc>
              </a:pPr>
              <a:r>
                <a:rPr lang="en-US" sz="2199" u="none">
                  <a:solidFill>
                    <a:srgbClr val="226A28"/>
                  </a:solidFill>
                  <a:latin typeface="Open Sans Light"/>
                </a:rPr>
                <a:t>·Sexual relationships and sexual health</a:t>
              </a:r>
            </a:p>
          </p:txBody>
        </p:sp>
        <p:sp>
          <p:nvSpPr>
            <p:cNvPr id="17" name="TextBox 17"/>
            <p:cNvSpPr txBox="1"/>
            <p:nvPr/>
          </p:nvSpPr>
          <p:spPr>
            <a:xfrm>
              <a:off x="0" y="-66675"/>
              <a:ext cx="7168497" cy="493395"/>
            </a:xfrm>
            <a:prstGeom prst="rect">
              <a:avLst/>
            </a:prstGeom>
          </p:spPr>
          <p:txBody>
            <a:bodyPr lIns="0" tIns="0" rIns="0" bIns="0" rtlCol="0" anchor="t">
              <a:spAutoFit/>
            </a:bodyPr>
            <a:lstStyle/>
            <a:p>
              <a:pPr marL="0" lvl="0" indent="0">
                <a:lnSpc>
                  <a:spcPts val="3150"/>
                </a:lnSpc>
                <a:spcBef>
                  <a:spcPct val="0"/>
                </a:spcBef>
              </a:pPr>
              <a:r>
                <a:rPr lang="en-US" sz="2100" spc="42">
                  <a:solidFill>
                    <a:srgbClr val="226A28"/>
                  </a:solidFill>
                  <a:latin typeface="Open Sauce"/>
                </a:rPr>
                <a:t>Relationship Education</a:t>
              </a:r>
            </a:p>
          </p:txBody>
        </p:sp>
      </p:grpSp>
      <p:grpSp>
        <p:nvGrpSpPr>
          <p:cNvPr id="18" name="Group 18"/>
          <p:cNvGrpSpPr/>
          <p:nvPr/>
        </p:nvGrpSpPr>
        <p:grpSpPr>
          <a:xfrm>
            <a:off x="1195351" y="1252963"/>
            <a:ext cx="3061031" cy="1048907"/>
            <a:chOff x="0" y="0"/>
            <a:chExt cx="4081375" cy="1398543"/>
          </a:xfrm>
        </p:grpSpPr>
        <p:sp>
          <p:nvSpPr>
            <p:cNvPr id="19" name="TextBox 19"/>
            <p:cNvSpPr txBox="1"/>
            <p:nvPr/>
          </p:nvSpPr>
          <p:spPr>
            <a:xfrm>
              <a:off x="13323" y="1063135"/>
              <a:ext cx="4054729" cy="335408"/>
            </a:xfrm>
            <a:prstGeom prst="rect">
              <a:avLst/>
            </a:prstGeom>
          </p:spPr>
          <p:txBody>
            <a:bodyPr lIns="0" tIns="0" rIns="0" bIns="0" rtlCol="0" anchor="t">
              <a:spAutoFit/>
            </a:bodyPr>
            <a:lstStyle/>
            <a:p>
              <a:pPr marL="0" lvl="1" indent="0">
                <a:lnSpc>
                  <a:spcPts val="2277"/>
                </a:lnSpc>
                <a:spcBef>
                  <a:spcPct val="0"/>
                </a:spcBef>
              </a:pPr>
              <a:endParaRPr/>
            </a:p>
          </p:txBody>
        </p:sp>
        <p:sp>
          <p:nvSpPr>
            <p:cNvPr id="20" name="TextBox 20"/>
            <p:cNvSpPr txBox="1"/>
            <p:nvPr/>
          </p:nvSpPr>
          <p:spPr>
            <a:xfrm>
              <a:off x="0" y="-123825"/>
              <a:ext cx="4081375" cy="966162"/>
            </a:xfrm>
            <a:prstGeom prst="rect">
              <a:avLst/>
            </a:prstGeom>
          </p:spPr>
          <p:txBody>
            <a:bodyPr lIns="0" tIns="0" rIns="0" bIns="0" rtlCol="0" anchor="t">
              <a:spAutoFit/>
            </a:bodyPr>
            <a:lstStyle/>
            <a:p>
              <a:pPr marL="0" lvl="0" indent="0">
                <a:lnSpc>
                  <a:spcPts val="6252"/>
                </a:lnSpc>
                <a:spcBef>
                  <a:spcPct val="0"/>
                </a:spcBef>
              </a:pPr>
              <a:r>
                <a:rPr lang="en-US" sz="4168" spc="83">
                  <a:solidFill>
                    <a:srgbClr val="226A28"/>
                  </a:solidFill>
                  <a:latin typeface="Open Sauce Bold"/>
                </a:rPr>
                <a:t>Secondary</a:t>
              </a:r>
            </a:p>
          </p:txBody>
        </p:sp>
      </p:grpSp>
      <p:grpSp>
        <p:nvGrpSpPr>
          <p:cNvPr id="21" name="Group 21"/>
          <p:cNvGrpSpPr/>
          <p:nvPr/>
        </p:nvGrpSpPr>
        <p:grpSpPr>
          <a:xfrm>
            <a:off x="722827" y="6842574"/>
            <a:ext cx="3440162" cy="3245042"/>
            <a:chOff x="0" y="0"/>
            <a:chExt cx="4586882" cy="4326722"/>
          </a:xfrm>
        </p:grpSpPr>
        <p:sp>
          <p:nvSpPr>
            <p:cNvPr id="22" name="TextBox 22"/>
            <p:cNvSpPr txBox="1"/>
            <p:nvPr/>
          </p:nvSpPr>
          <p:spPr>
            <a:xfrm>
              <a:off x="14973" y="652189"/>
              <a:ext cx="4556936" cy="3674533"/>
            </a:xfrm>
            <a:prstGeom prst="rect">
              <a:avLst/>
            </a:prstGeom>
          </p:spPr>
          <p:txBody>
            <a:bodyPr lIns="0" tIns="0" rIns="0" bIns="0" rtlCol="0" anchor="t">
              <a:spAutoFit/>
            </a:bodyPr>
            <a:lstStyle/>
            <a:p>
              <a:pPr>
                <a:lnSpc>
                  <a:spcPts val="3199"/>
                </a:lnSpc>
                <a:spcBef>
                  <a:spcPct val="0"/>
                </a:spcBef>
              </a:pPr>
              <a:r>
                <a:rPr lang="en-US" sz="1999">
                  <a:solidFill>
                    <a:srgbClr val="226A28"/>
                  </a:solidFill>
                  <a:latin typeface="Open Sans Light"/>
                </a:rPr>
                <a:t>·M</a:t>
              </a:r>
              <a:r>
                <a:rPr lang="en-US" sz="1999" u="none">
                  <a:solidFill>
                    <a:srgbClr val="226A28"/>
                  </a:solidFill>
                  <a:latin typeface="Open Sans Light"/>
                </a:rPr>
                <a:t>ental wellbeing</a:t>
              </a:r>
            </a:p>
            <a:p>
              <a:pPr marL="0" lvl="1" indent="0">
                <a:lnSpc>
                  <a:spcPts val="3199"/>
                </a:lnSpc>
                <a:spcBef>
                  <a:spcPct val="0"/>
                </a:spcBef>
              </a:pPr>
              <a:r>
                <a:rPr lang="en-US" sz="1999" u="none">
                  <a:solidFill>
                    <a:srgbClr val="226A28"/>
                  </a:solidFill>
                  <a:latin typeface="Open Sans Light"/>
                </a:rPr>
                <a:t>·Physical health and fitness</a:t>
              </a:r>
            </a:p>
            <a:p>
              <a:pPr>
                <a:lnSpc>
                  <a:spcPts val="3199"/>
                </a:lnSpc>
                <a:spcBef>
                  <a:spcPct val="0"/>
                </a:spcBef>
              </a:pPr>
              <a:r>
                <a:rPr lang="en-US" sz="1999" u="none">
                  <a:solidFill>
                    <a:srgbClr val="226A28"/>
                  </a:solidFill>
                  <a:latin typeface="Open Sans Light"/>
                </a:rPr>
                <a:t>·Healthy eating</a:t>
              </a:r>
            </a:p>
            <a:p>
              <a:pPr>
                <a:lnSpc>
                  <a:spcPts val="3199"/>
                </a:lnSpc>
                <a:spcBef>
                  <a:spcPct val="0"/>
                </a:spcBef>
              </a:pPr>
              <a:r>
                <a:rPr lang="en-US" sz="1999" u="none">
                  <a:solidFill>
                    <a:srgbClr val="226A28"/>
                  </a:solidFill>
                  <a:latin typeface="Open Sans Light"/>
                </a:rPr>
                <a:t>·Health and prevention</a:t>
              </a:r>
            </a:p>
            <a:p>
              <a:pPr marL="0" lvl="1" indent="0">
                <a:lnSpc>
                  <a:spcPts val="3199"/>
                </a:lnSpc>
                <a:spcBef>
                  <a:spcPct val="0"/>
                </a:spcBef>
              </a:pPr>
              <a:r>
                <a:rPr lang="en-US" sz="1999" u="none">
                  <a:solidFill>
                    <a:srgbClr val="226A28"/>
                  </a:solidFill>
                  <a:latin typeface="Open Sans Light"/>
                </a:rPr>
                <a:t>·Basic first aid</a:t>
              </a:r>
            </a:p>
            <a:p>
              <a:pPr>
                <a:lnSpc>
                  <a:spcPts val="3199"/>
                </a:lnSpc>
                <a:spcBef>
                  <a:spcPct val="0"/>
                </a:spcBef>
              </a:pPr>
              <a:r>
                <a:rPr lang="en-US" sz="1999" u="none">
                  <a:solidFill>
                    <a:srgbClr val="226A28"/>
                  </a:solidFill>
                  <a:latin typeface="Open Sans Light"/>
                </a:rPr>
                <a:t>·Changing adolescent body</a:t>
              </a:r>
            </a:p>
            <a:p>
              <a:pPr marL="0" lvl="1" indent="0">
                <a:lnSpc>
                  <a:spcPts val="3199"/>
                </a:lnSpc>
                <a:spcBef>
                  <a:spcPct val="0"/>
                </a:spcBef>
              </a:pPr>
              <a:r>
                <a:rPr lang="en-US" sz="1999" u="none">
                  <a:solidFill>
                    <a:srgbClr val="226A28"/>
                  </a:solidFill>
                  <a:latin typeface="Open Sans Light"/>
                </a:rPr>
                <a:t>·Drugs, Alcohol and Tobacco</a:t>
              </a:r>
            </a:p>
          </p:txBody>
        </p:sp>
        <p:sp>
          <p:nvSpPr>
            <p:cNvPr id="23" name="TextBox 23"/>
            <p:cNvSpPr txBox="1"/>
            <p:nvPr/>
          </p:nvSpPr>
          <p:spPr>
            <a:xfrm>
              <a:off x="0" y="-66675"/>
              <a:ext cx="4586882" cy="493395"/>
            </a:xfrm>
            <a:prstGeom prst="rect">
              <a:avLst/>
            </a:prstGeom>
          </p:spPr>
          <p:txBody>
            <a:bodyPr lIns="0" tIns="0" rIns="0" bIns="0" rtlCol="0" anchor="t">
              <a:spAutoFit/>
            </a:bodyPr>
            <a:lstStyle/>
            <a:p>
              <a:pPr marL="0" lvl="0" indent="0">
                <a:lnSpc>
                  <a:spcPts val="3150"/>
                </a:lnSpc>
                <a:spcBef>
                  <a:spcPct val="0"/>
                </a:spcBef>
              </a:pPr>
              <a:r>
                <a:rPr lang="en-US" sz="2100" spc="42">
                  <a:solidFill>
                    <a:srgbClr val="226A28"/>
                  </a:solidFill>
                  <a:latin typeface="Open Sauce"/>
                </a:rPr>
                <a:t>Health Education</a:t>
              </a:r>
            </a:p>
          </p:txBody>
        </p:sp>
      </p:grpSp>
    </p:spTree>
  </p:cSld>
  <p:clrMapOvr>
    <a:masterClrMapping/>
  </p:clrMapOvr>
  <mc:AlternateContent xmlns:mc="http://schemas.openxmlformats.org/markup-compatibility/2006" xmlns:p14="http://schemas.microsoft.com/office/powerpoint/2010/main">
    <mc:Choice Requires="p14">
      <p:transition spd="slow" p14:dur="2000" advTm="10713"/>
    </mc:Choice>
    <mc:Fallback xmlns="">
      <p:transition spd="slow" advTm="1071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0"/>
            <a:ext cx="5962865" cy="5143500"/>
          </a:xfrm>
          <a:prstGeom prst="rect">
            <a:avLst/>
          </a:prstGeom>
          <a:solidFill>
            <a:srgbClr val="226A28"/>
          </a:solidFill>
        </p:spPr>
      </p:sp>
      <p:sp>
        <p:nvSpPr>
          <p:cNvPr id="3" name="AutoShape 3"/>
          <p:cNvSpPr/>
          <p:nvPr/>
        </p:nvSpPr>
        <p:spPr>
          <a:xfrm>
            <a:off x="0" y="5129969"/>
            <a:ext cx="5962865" cy="5143500"/>
          </a:xfrm>
          <a:prstGeom prst="rect">
            <a:avLst/>
          </a:prstGeom>
          <a:solidFill>
            <a:srgbClr val="EDF0F2"/>
          </a:solidFill>
        </p:spPr>
      </p:sp>
      <p:sp>
        <p:nvSpPr>
          <p:cNvPr id="4" name="AutoShape 4"/>
          <p:cNvSpPr/>
          <p:nvPr/>
        </p:nvSpPr>
        <p:spPr>
          <a:xfrm>
            <a:off x="5962865" y="0"/>
            <a:ext cx="5897504" cy="5129969"/>
          </a:xfrm>
          <a:prstGeom prst="rect">
            <a:avLst/>
          </a:prstGeom>
          <a:solidFill>
            <a:srgbClr val="226A28"/>
          </a:solidFill>
        </p:spPr>
      </p:sp>
      <p:sp>
        <p:nvSpPr>
          <p:cNvPr id="5" name="AutoShape 5"/>
          <p:cNvSpPr/>
          <p:nvPr/>
        </p:nvSpPr>
        <p:spPr>
          <a:xfrm>
            <a:off x="5962865" y="5143500"/>
            <a:ext cx="5897504" cy="5237127"/>
          </a:xfrm>
          <a:prstGeom prst="rect">
            <a:avLst/>
          </a:prstGeom>
          <a:solidFill>
            <a:srgbClr val="EEF0F2"/>
          </a:solidFill>
        </p:spPr>
      </p:sp>
      <p:grpSp>
        <p:nvGrpSpPr>
          <p:cNvPr id="6" name="Group 6"/>
          <p:cNvGrpSpPr/>
          <p:nvPr/>
        </p:nvGrpSpPr>
        <p:grpSpPr>
          <a:xfrm>
            <a:off x="12671681" y="2214288"/>
            <a:ext cx="5275387" cy="5831362"/>
            <a:chOff x="0" y="0"/>
            <a:chExt cx="7033849" cy="7775150"/>
          </a:xfrm>
        </p:grpSpPr>
        <p:sp>
          <p:nvSpPr>
            <p:cNvPr id="7" name="TextBox 7"/>
            <p:cNvSpPr txBox="1"/>
            <p:nvPr/>
          </p:nvSpPr>
          <p:spPr>
            <a:xfrm>
              <a:off x="0" y="142875"/>
              <a:ext cx="6971798" cy="3758565"/>
            </a:xfrm>
            <a:prstGeom prst="rect">
              <a:avLst/>
            </a:prstGeom>
          </p:spPr>
          <p:txBody>
            <a:bodyPr lIns="0" tIns="0" rIns="0" bIns="0" rtlCol="0" anchor="t">
              <a:spAutoFit/>
            </a:bodyPr>
            <a:lstStyle/>
            <a:p>
              <a:pPr>
                <a:lnSpc>
                  <a:spcPts val="7200"/>
                </a:lnSpc>
              </a:pPr>
              <a:r>
                <a:rPr lang="en-US" sz="7200">
                  <a:solidFill>
                    <a:srgbClr val="226A28"/>
                  </a:solidFill>
                  <a:latin typeface="Open Sauce SemiBold"/>
                </a:rPr>
                <a:t>How does this look at Castle?</a:t>
              </a:r>
            </a:p>
          </p:txBody>
        </p:sp>
        <p:sp>
          <p:nvSpPr>
            <p:cNvPr id="8" name="TextBox 8"/>
            <p:cNvSpPr txBox="1"/>
            <p:nvPr/>
          </p:nvSpPr>
          <p:spPr>
            <a:xfrm>
              <a:off x="0" y="7394573"/>
              <a:ext cx="7033849" cy="380577"/>
            </a:xfrm>
            <a:prstGeom prst="rect">
              <a:avLst/>
            </a:prstGeom>
          </p:spPr>
          <p:txBody>
            <a:bodyPr lIns="0" tIns="0" rIns="0" bIns="0" rtlCol="0" anchor="t">
              <a:spAutoFit/>
            </a:bodyPr>
            <a:lstStyle/>
            <a:p>
              <a:pPr>
                <a:lnSpc>
                  <a:spcPts val="2560"/>
                </a:lnSpc>
              </a:pPr>
              <a:endParaRPr/>
            </a:p>
          </p:txBody>
        </p:sp>
        <p:sp>
          <p:nvSpPr>
            <p:cNvPr id="9" name="TextBox 9"/>
            <p:cNvSpPr txBox="1"/>
            <p:nvPr/>
          </p:nvSpPr>
          <p:spPr>
            <a:xfrm>
              <a:off x="0" y="4589563"/>
              <a:ext cx="5463185" cy="2038985"/>
            </a:xfrm>
            <a:prstGeom prst="rect">
              <a:avLst/>
            </a:prstGeom>
          </p:spPr>
          <p:txBody>
            <a:bodyPr lIns="0" tIns="0" rIns="0" bIns="0" rtlCol="0" anchor="t">
              <a:spAutoFit/>
            </a:bodyPr>
            <a:lstStyle/>
            <a:p>
              <a:pPr>
                <a:lnSpc>
                  <a:spcPts val="4200"/>
                </a:lnSpc>
              </a:pPr>
              <a:r>
                <a:rPr lang="en-US" sz="2800" spc="56">
                  <a:solidFill>
                    <a:srgbClr val="226A28"/>
                  </a:solidFill>
                  <a:latin typeface="Open Sauce"/>
                </a:rPr>
                <a:t>Teaching through Education, Health and Care Plan Outcomes</a:t>
              </a:r>
            </a:p>
          </p:txBody>
        </p:sp>
      </p:grpSp>
      <p:grpSp>
        <p:nvGrpSpPr>
          <p:cNvPr id="10" name="Group 10"/>
          <p:cNvGrpSpPr/>
          <p:nvPr/>
        </p:nvGrpSpPr>
        <p:grpSpPr>
          <a:xfrm>
            <a:off x="17050582" y="9535498"/>
            <a:ext cx="425784" cy="151580"/>
            <a:chOff x="0" y="0"/>
            <a:chExt cx="1426955" cy="508000"/>
          </a:xfrm>
        </p:grpSpPr>
        <p:sp>
          <p:nvSpPr>
            <p:cNvPr id="11" name="Freeform 11"/>
            <p:cNvSpPr/>
            <p:nvPr/>
          </p:nvSpPr>
          <p:spPr>
            <a:xfrm>
              <a:off x="0" y="215900"/>
              <a:ext cx="1131045" cy="76200"/>
            </a:xfrm>
            <a:custGeom>
              <a:avLst/>
              <a:gdLst/>
              <a:ahLst/>
              <a:cxnLst/>
              <a:rect l="l" t="t" r="r" b="b"/>
              <a:pathLst>
                <a:path w="1131045" h="76200">
                  <a:moveTo>
                    <a:pt x="0" y="0"/>
                  </a:moveTo>
                  <a:lnTo>
                    <a:pt x="1131045" y="0"/>
                  </a:lnTo>
                  <a:lnTo>
                    <a:pt x="1131045" y="76200"/>
                  </a:lnTo>
                  <a:lnTo>
                    <a:pt x="0" y="76200"/>
                  </a:lnTo>
                  <a:close/>
                </a:path>
              </a:pathLst>
            </a:custGeom>
            <a:solidFill>
              <a:srgbClr val="000000"/>
            </a:solidFill>
          </p:spPr>
        </p:sp>
        <p:sp>
          <p:nvSpPr>
            <p:cNvPr id="12" name="Freeform 12"/>
            <p:cNvSpPr/>
            <p:nvPr/>
          </p:nvSpPr>
          <p:spPr>
            <a:xfrm>
              <a:off x="1052305" y="1270"/>
              <a:ext cx="374650" cy="505460"/>
            </a:xfrm>
            <a:custGeom>
              <a:avLst/>
              <a:gdLst/>
              <a:ahLst/>
              <a:cxnLst/>
              <a:rect l="l" t="t" r="r" b="b"/>
              <a:pathLst>
                <a:path w="374650" h="505460">
                  <a:moveTo>
                    <a:pt x="0" y="505460"/>
                  </a:moveTo>
                  <a:lnTo>
                    <a:pt x="0" y="0"/>
                  </a:lnTo>
                  <a:lnTo>
                    <a:pt x="374650" y="252730"/>
                  </a:lnTo>
                  <a:close/>
                </a:path>
              </a:pathLst>
            </a:custGeom>
            <a:solidFill>
              <a:srgbClr val="000000"/>
            </a:solidFill>
          </p:spPr>
        </p:sp>
      </p:grpSp>
      <p:pic>
        <p:nvPicPr>
          <p:cNvPr id="13" name="Picture 13"/>
          <p:cNvPicPr>
            <a:picLocks noChangeAspect="1"/>
          </p:cNvPicPr>
          <p:nvPr/>
        </p:nvPicPr>
        <p:blipFill>
          <a:blip r:embed="rId2"/>
          <a:srcRect/>
          <a:stretch>
            <a:fillRect/>
          </a:stretch>
        </p:blipFill>
        <p:spPr>
          <a:xfrm>
            <a:off x="16389535" y="590571"/>
            <a:ext cx="869765" cy="959216"/>
          </a:xfrm>
          <a:prstGeom prst="rect">
            <a:avLst/>
          </a:prstGeom>
        </p:spPr>
      </p:pic>
      <p:pic>
        <p:nvPicPr>
          <p:cNvPr id="14" name="Picture 14"/>
          <p:cNvPicPr>
            <a:picLocks noChangeAspect="1"/>
          </p:cNvPicPr>
          <p:nvPr/>
        </p:nvPicPr>
        <p:blipFill>
          <a:blip r:embed="rId3"/>
          <a:srcRect/>
          <a:stretch>
            <a:fillRect/>
          </a:stretch>
        </p:blipFill>
        <p:spPr>
          <a:xfrm>
            <a:off x="0" y="0"/>
            <a:ext cx="1273086" cy="1220407"/>
          </a:xfrm>
          <a:prstGeom prst="rect">
            <a:avLst/>
          </a:prstGeom>
        </p:spPr>
      </p:pic>
      <p:pic>
        <p:nvPicPr>
          <p:cNvPr id="15" name="Picture 15"/>
          <p:cNvPicPr>
            <a:picLocks noChangeAspect="1"/>
          </p:cNvPicPr>
          <p:nvPr/>
        </p:nvPicPr>
        <p:blipFill>
          <a:blip r:embed="rId4"/>
          <a:srcRect l="1449" r="1449"/>
          <a:stretch>
            <a:fillRect/>
          </a:stretch>
        </p:blipFill>
        <p:spPr>
          <a:xfrm>
            <a:off x="0" y="5129969"/>
            <a:ext cx="1756802" cy="1529472"/>
          </a:xfrm>
          <a:prstGeom prst="rect">
            <a:avLst/>
          </a:prstGeom>
        </p:spPr>
      </p:pic>
      <p:pic>
        <p:nvPicPr>
          <p:cNvPr id="16" name="Picture 16"/>
          <p:cNvPicPr>
            <a:picLocks noChangeAspect="1"/>
          </p:cNvPicPr>
          <p:nvPr/>
        </p:nvPicPr>
        <p:blipFill>
          <a:blip r:embed="rId5"/>
          <a:srcRect/>
          <a:stretch>
            <a:fillRect/>
          </a:stretch>
        </p:blipFill>
        <p:spPr>
          <a:xfrm>
            <a:off x="5962865" y="0"/>
            <a:ext cx="1391950" cy="1220407"/>
          </a:xfrm>
          <a:prstGeom prst="rect">
            <a:avLst/>
          </a:prstGeom>
        </p:spPr>
      </p:pic>
      <p:pic>
        <p:nvPicPr>
          <p:cNvPr id="17" name="Picture 17"/>
          <p:cNvPicPr>
            <a:picLocks noChangeAspect="1"/>
          </p:cNvPicPr>
          <p:nvPr/>
        </p:nvPicPr>
        <p:blipFill>
          <a:blip r:embed="rId6"/>
          <a:srcRect/>
          <a:stretch>
            <a:fillRect/>
          </a:stretch>
        </p:blipFill>
        <p:spPr>
          <a:xfrm>
            <a:off x="5962865" y="5143500"/>
            <a:ext cx="732050" cy="1726419"/>
          </a:xfrm>
          <a:prstGeom prst="rect">
            <a:avLst/>
          </a:prstGeom>
        </p:spPr>
      </p:pic>
      <p:grpSp>
        <p:nvGrpSpPr>
          <p:cNvPr id="18" name="Group 18"/>
          <p:cNvGrpSpPr/>
          <p:nvPr/>
        </p:nvGrpSpPr>
        <p:grpSpPr>
          <a:xfrm>
            <a:off x="1442769" y="383171"/>
            <a:ext cx="4367166" cy="647065"/>
            <a:chOff x="0" y="0"/>
            <a:chExt cx="5822887" cy="862753"/>
          </a:xfrm>
        </p:grpSpPr>
        <p:sp>
          <p:nvSpPr>
            <p:cNvPr id="19" name="TextBox 19"/>
            <p:cNvSpPr txBox="1"/>
            <p:nvPr/>
          </p:nvSpPr>
          <p:spPr>
            <a:xfrm>
              <a:off x="0" y="-57150"/>
              <a:ext cx="5822887" cy="578697"/>
            </a:xfrm>
            <a:prstGeom prst="rect">
              <a:avLst/>
            </a:prstGeom>
          </p:spPr>
          <p:txBody>
            <a:bodyPr lIns="0" tIns="0" rIns="0" bIns="0" rtlCol="0" anchor="t">
              <a:spAutoFit/>
            </a:bodyPr>
            <a:lstStyle/>
            <a:p>
              <a:pPr>
                <a:lnSpc>
                  <a:spcPts val="3639"/>
                </a:lnSpc>
              </a:pPr>
              <a:r>
                <a:rPr lang="en-US" sz="2599">
                  <a:solidFill>
                    <a:srgbClr val="EEF0F2"/>
                  </a:solidFill>
                  <a:latin typeface="Open Sans Light Bold"/>
                </a:rPr>
                <a:t>Cognition/ Independence</a:t>
              </a:r>
            </a:p>
          </p:txBody>
        </p:sp>
        <p:sp>
          <p:nvSpPr>
            <p:cNvPr id="20" name="TextBox 20"/>
            <p:cNvSpPr txBox="1"/>
            <p:nvPr/>
          </p:nvSpPr>
          <p:spPr>
            <a:xfrm>
              <a:off x="0" y="520065"/>
              <a:ext cx="5822887" cy="342688"/>
            </a:xfrm>
            <a:prstGeom prst="rect">
              <a:avLst/>
            </a:prstGeom>
          </p:spPr>
          <p:txBody>
            <a:bodyPr lIns="0" tIns="0" rIns="0" bIns="0" rtlCol="0" anchor="t">
              <a:spAutoFit/>
            </a:bodyPr>
            <a:lstStyle/>
            <a:p>
              <a:pPr>
                <a:lnSpc>
                  <a:spcPts val="2240"/>
                </a:lnSpc>
              </a:pPr>
              <a:endParaRPr/>
            </a:p>
          </p:txBody>
        </p:sp>
      </p:grpSp>
      <p:grpSp>
        <p:nvGrpSpPr>
          <p:cNvPr id="21" name="Group 21"/>
          <p:cNvGrpSpPr/>
          <p:nvPr/>
        </p:nvGrpSpPr>
        <p:grpSpPr>
          <a:xfrm>
            <a:off x="1957924" y="5538152"/>
            <a:ext cx="3126812" cy="713105"/>
            <a:chOff x="0" y="0"/>
            <a:chExt cx="4169083" cy="950807"/>
          </a:xfrm>
        </p:grpSpPr>
        <p:sp>
          <p:nvSpPr>
            <p:cNvPr id="22" name="TextBox 22"/>
            <p:cNvSpPr txBox="1"/>
            <p:nvPr/>
          </p:nvSpPr>
          <p:spPr>
            <a:xfrm>
              <a:off x="0" y="-57150"/>
              <a:ext cx="4169083" cy="666750"/>
            </a:xfrm>
            <a:prstGeom prst="rect">
              <a:avLst/>
            </a:prstGeom>
          </p:spPr>
          <p:txBody>
            <a:bodyPr lIns="0" tIns="0" rIns="0" bIns="0" rtlCol="0" anchor="t">
              <a:spAutoFit/>
            </a:bodyPr>
            <a:lstStyle/>
            <a:p>
              <a:pPr>
                <a:lnSpc>
                  <a:spcPts val="4200"/>
                </a:lnSpc>
              </a:pPr>
              <a:r>
                <a:rPr lang="en-US" sz="3000">
                  <a:solidFill>
                    <a:srgbClr val="226A28"/>
                  </a:solidFill>
                  <a:latin typeface="Open Sans Light Bold"/>
                </a:rPr>
                <a:t>Communication</a:t>
              </a:r>
            </a:p>
          </p:txBody>
        </p:sp>
        <p:sp>
          <p:nvSpPr>
            <p:cNvPr id="23" name="TextBox 23"/>
            <p:cNvSpPr txBox="1"/>
            <p:nvPr/>
          </p:nvSpPr>
          <p:spPr>
            <a:xfrm>
              <a:off x="0" y="608118"/>
              <a:ext cx="4169083" cy="342688"/>
            </a:xfrm>
            <a:prstGeom prst="rect">
              <a:avLst/>
            </a:prstGeom>
          </p:spPr>
          <p:txBody>
            <a:bodyPr lIns="0" tIns="0" rIns="0" bIns="0" rtlCol="0" anchor="t">
              <a:spAutoFit/>
            </a:bodyPr>
            <a:lstStyle/>
            <a:p>
              <a:pPr>
                <a:lnSpc>
                  <a:spcPts val="2240"/>
                </a:lnSpc>
              </a:pPr>
              <a:endParaRPr/>
            </a:p>
          </p:txBody>
        </p:sp>
      </p:grpSp>
      <p:grpSp>
        <p:nvGrpSpPr>
          <p:cNvPr id="24" name="Group 24"/>
          <p:cNvGrpSpPr/>
          <p:nvPr/>
        </p:nvGrpSpPr>
        <p:grpSpPr>
          <a:xfrm>
            <a:off x="7543870" y="383171"/>
            <a:ext cx="4316499" cy="713105"/>
            <a:chOff x="0" y="0"/>
            <a:chExt cx="5755332" cy="950807"/>
          </a:xfrm>
        </p:grpSpPr>
        <p:sp>
          <p:nvSpPr>
            <p:cNvPr id="25" name="TextBox 25"/>
            <p:cNvSpPr txBox="1"/>
            <p:nvPr/>
          </p:nvSpPr>
          <p:spPr>
            <a:xfrm>
              <a:off x="0" y="-57150"/>
              <a:ext cx="5755332" cy="666750"/>
            </a:xfrm>
            <a:prstGeom prst="rect">
              <a:avLst/>
            </a:prstGeom>
          </p:spPr>
          <p:txBody>
            <a:bodyPr lIns="0" tIns="0" rIns="0" bIns="0" rtlCol="0" anchor="t">
              <a:spAutoFit/>
            </a:bodyPr>
            <a:lstStyle/>
            <a:p>
              <a:pPr>
                <a:lnSpc>
                  <a:spcPts val="4200"/>
                </a:lnSpc>
              </a:pPr>
              <a:r>
                <a:rPr lang="en-US" sz="3000">
                  <a:solidFill>
                    <a:srgbClr val="EEF0F2"/>
                  </a:solidFill>
                  <a:latin typeface="Open Sans Light Bold"/>
                </a:rPr>
                <a:t>Social and Emotional</a:t>
              </a:r>
            </a:p>
          </p:txBody>
        </p:sp>
        <p:sp>
          <p:nvSpPr>
            <p:cNvPr id="26" name="TextBox 26"/>
            <p:cNvSpPr txBox="1"/>
            <p:nvPr/>
          </p:nvSpPr>
          <p:spPr>
            <a:xfrm>
              <a:off x="0" y="608118"/>
              <a:ext cx="5755332" cy="342688"/>
            </a:xfrm>
            <a:prstGeom prst="rect">
              <a:avLst/>
            </a:prstGeom>
          </p:spPr>
          <p:txBody>
            <a:bodyPr lIns="0" tIns="0" rIns="0" bIns="0" rtlCol="0" anchor="t">
              <a:spAutoFit/>
            </a:bodyPr>
            <a:lstStyle/>
            <a:p>
              <a:pPr>
                <a:lnSpc>
                  <a:spcPts val="2240"/>
                </a:lnSpc>
              </a:pPr>
              <a:endParaRPr/>
            </a:p>
          </p:txBody>
        </p:sp>
      </p:grpSp>
      <p:grpSp>
        <p:nvGrpSpPr>
          <p:cNvPr id="27" name="Group 27"/>
          <p:cNvGrpSpPr/>
          <p:nvPr/>
        </p:nvGrpSpPr>
        <p:grpSpPr>
          <a:xfrm>
            <a:off x="7277651" y="5538152"/>
            <a:ext cx="4084358" cy="713105"/>
            <a:chOff x="0" y="0"/>
            <a:chExt cx="5445811" cy="950807"/>
          </a:xfrm>
        </p:grpSpPr>
        <p:sp>
          <p:nvSpPr>
            <p:cNvPr id="28" name="TextBox 28"/>
            <p:cNvSpPr txBox="1"/>
            <p:nvPr/>
          </p:nvSpPr>
          <p:spPr>
            <a:xfrm>
              <a:off x="0" y="-57150"/>
              <a:ext cx="5445811" cy="666750"/>
            </a:xfrm>
            <a:prstGeom prst="rect">
              <a:avLst/>
            </a:prstGeom>
          </p:spPr>
          <p:txBody>
            <a:bodyPr lIns="0" tIns="0" rIns="0" bIns="0" rtlCol="0" anchor="t">
              <a:spAutoFit/>
            </a:bodyPr>
            <a:lstStyle/>
            <a:p>
              <a:pPr>
                <a:lnSpc>
                  <a:spcPts val="4200"/>
                </a:lnSpc>
              </a:pPr>
              <a:r>
                <a:rPr lang="en-US" sz="3000">
                  <a:solidFill>
                    <a:srgbClr val="226A28"/>
                  </a:solidFill>
                  <a:latin typeface="Open Sans Light Bold"/>
                </a:rPr>
                <a:t>Sensory and Physical</a:t>
              </a:r>
            </a:p>
          </p:txBody>
        </p:sp>
        <p:sp>
          <p:nvSpPr>
            <p:cNvPr id="29" name="TextBox 29"/>
            <p:cNvSpPr txBox="1"/>
            <p:nvPr/>
          </p:nvSpPr>
          <p:spPr>
            <a:xfrm>
              <a:off x="0" y="608118"/>
              <a:ext cx="5445811" cy="342688"/>
            </a:xfrm>
            <a:prstGeom prst="rect">
              <a:avLst/>
            </a:prstGeom>
          </p:spPr>
          <p:txBody>
            <a:bodyPr lIns="0" tIns="0" rIns="0" bIns="0" rtlCol="0" anchor="t">
              <a:spAutoFit/>
            </a:bodyPr>
            <a:lstStyle/>
            <a:p>
              <a:pPr>
                <a:lnSpc>
                  <a:spcPts val="2240"/>
                </a:lnSpc>
              </a:pPr>
              <a:endParaRPr/>
            </a:p>
          </p:txBody>
        </p:sp>
      </p:grpSp>
      <p:sp>
        <p:nvSpPr>
          <p:cNvPr id="30" name="TextBox 30"/>
          <p:cNvSpPr txBox="1"/>
          <p:nvPr/>
        </p:nvSpPr>
        <p:spPr>
          <a:xfrm>
            <a:off x="5809935" y="1286777"/>
            <a:ext cx="6264591" cy="3501765"/>
          </a:xfrm>
          <a:prstGeom prst="rect">
            <a:avLst/>
          </a:prstGeom>
        </p:spPr>
        <p:txBody>
          <a:bodyPr lIns="0" tIns="0" rIns="0" bIns="0" rtlCol="0" anchor="t">
            <a:spAutoFit/>
          </a:bodyPr>
          <a:lstStyle/>
          <a:p>
            <a:pPr algn="ctr">
              <a:lnSpc>
                <a:spcPts val="3095"/>
              </a:lnSpc>
              <a:spcBef>
                <a:spcPct val="0"/>
              </a:spcBef>
            </a:pPr>
            <a:r>
              <a:rPr lang="en-US" sz="1934">
                <a:solidFill>
                  <a:srgbClr val="EEF0F2"/>
                </a:solidFill>
                <a:latin typeface="Open Sans Light Bold"/>
              </a:rPr>
              <a:t>Self awareness</a:t>
            </a:r>
          </a:p>
          <a:p>
            <a:pPr algn="ctr">
              <a:lnSpc>
                <a:spcPts val="3095"/>
              </a:lnSpc>
              <a:spcBef>
                <a:spcPct val="0"/>
              </a:spcBef>
            </a:pPr>
            <a:r>
              <a:rPr lang="en-US" sz="1934">
                <a:solidFill>
                  <a:srgbClr val="EEF0F2"/>
                </a:solidFill>
                <a:latin typeface="Open Sans Light"/>
              </a:rPr>
              <a:t>Self-esteem</a:t>
            </a:r>
          </a:p>
          <a:p>
            <a:pPr algn="ctr">
              <a:lnSpc>
                <a:spcPts val="3095"/>
              </a:lnSpc>
              <a:spcBef>
                <a:spcPct val="0"/>
              </a:spcBef>
            </a:pPr>
            <a:r>
              <a:rPr lang="en-US" sz="1934">
                <a:solidFill>
                  <a:srgbClr val="EEF0F2"/>
                </a:solidFill>
                <a:latin typeface="Open Sans Light Bold"/>
              </a:rPr>
              <a:t>Likes/dislikes</a:t>
            </a:r>
          </a:p>
          <a:p>
            <a:pPr algn="ctr">
              <a:lnSpc>
                <a:spcPts val="3095"/>
              </a:lnSpc>
              <a:spcBef>
                <a:spcPct val="0"/>
              </a:spcBef>
            </a:pPr>
            <a:r>
              <a:rPr lang="en-US" sz="1934">
                <a:solidFill>
                  <a:srgbClr val="EEF0F2"/>
                </a:solidFill>
                <a:latin typeface="Open Sans Light"/>
              </a:rPr>
              <a:t>Social understanding/social cues</a:t>
            </a:r>
          </a:p>
          <a:p>
            <a:pPr algn="ctr">
              <a:lnSpc>
                <a:spcPts val="3095"/>
              </a:lnSpc>
              <a:spcBef>
                <a:spcPct val="0"/>
              </a:spcBef>
            </a:pPr>
            <a:r>
              <a:rPr lang="en-US" sz="1934">
                <a:solidFill>
                  <a:srgbClr val="EEF0F2"/>
                </a:solidFill>
                <a:latin typeface="Open Sans Light Bold"/>
              </a:rPr>
              <a:t>Structured/unstructured play</a:t>
            </a:r>
          </a:p>
          <a:p>
            <a:pPr algn="ctr">
              <a:lnSpc>
                <a:spcPts val="3095"/>
              </a:lnSpc>
              <a:spcBef>
                <a:spcPct val="0"/>
              </a:spcBef>
            </a:pPr>
            <a:r>
              <a:rPr lang="en-US" sz="1934">
                <a:solidFill>
                  <a:srgbClr val="EEF0F2"/>
                </a:solidFill>
                <a:latin typeface="Open Sans Light"/>
              </a:rPr>
              <a:t>Mental health and well-being</a:t>
            </a:r>
          </a:p>
          <a:p>
            <a:pPr algn="ctr">
              <a:lnSpc>
                <a:spcPts val="3095"/>
              </a:lnSpc>
              <a:spcBef>
                <a:spcPct val="0"/>
              </a:spcBef>
            </a:pPr>
            <a:r>
              <a:rPr lang="en-US" sz="1934">
                <a:solidFill>
                  <a:srgbClr val="EEF0F2"/>
                </a:solidFill>
                <a:latin typeface="Open Sans Light Bold"/>
              </a:rPr>
              <a:t>Sharing/turn taking</a:t>
            </a:r>
          </a:p>
          <a:p>
            <a:pPr algn="ctr">
              <a:lnSpc>
                <a:spcPts val="3095"/>
              </a:lnSpc>
              <a:spcBef>
                <a:spcPct val="0"/>
              </a:spcBef>
            </a:pPr>
            <a:r>
              <a:rPr lang="en-US" sz="1934">
                <a:solidFill>
                  <a:srgbClr val="EEF0F2"/>
                </a:solidFill>
                <a:latin typeface="Open Sans Light"/>
              </a:rPr>
              <a:t>Self-control/ empathy</a:t>
            </a:r>
          </a:p>
          <a:p>
            <a:pPr algn="ctr">
              <a:lnSpc>
                <a:spcPts val="3095"/>
              </a:lnSpc>
              <a:spcBef>
                <a:spcPct val="0"/>
              </a:spcBef>
            </a:pPr>
            <a:r>
              <a:rPr lang="en-US" sz="1934">
                <a:solidFill>
                  <a:srgbClr val="EEF0F2"/>
                </a:solidFill>
                <a:latin typeface="Open Sans Light Bold"/>
              </a:rPr>
              <a:t>Building strong relationships</a:t>
            </a:r>
          </a:p>
        </p:txBody>
      </p:sp>
      <p:sp>
        <p:nvSpPr>
          <p:cNvPr id="31" name="TextBox 31"/>
          <p:cNvSpPr txBox="1"/>
          <p:nvPr/>
        </p:nvSpPr>
        <p:spPr>
          <a:xfrm>
            <a:off x="-181283" y="6923986"/>
            <a:ext cx="6369854" cy="2763092"/>
          </a:xfrm>
          <a:prstGeom prst="rect">
            <a:avLst/>
          </a:prstGeom>
        </p:spPr>
        <p:txBody>
          <a:bodyPr lIns="0" tIns="0" rIns="0" bIns="0" rtlCol="0" anchor="t">
            <a:spAutoFit/>
          </a:bodyPr>
          <a:lstStyle/>
          <a:p>
            <a:pPr algn="ctr">
              <a:lnSpc>
                <a:spcPts val="3147"/>
              </a:lnSpc>
            </a:pPr>
            <a:r>
              <a:rPr lang="en-US" sz="1966">
                <a:solidFill>
                  <a:srgbClr val="226A28"/>
                </a:solidFill>
                <a:latin typeface="Open Sans Light Bold"/>
              </a:rPr>
              <a:t>Language/ symbols/ Makaton/ AAC</a:t>
            </a:r>
          </a:p>
          <a:p>
            <a:pPr algn="ctr">
              <a:lnSpc>
                <a:spcPts val="3147"/>
              </a:lnSpc>
            </a:pPr>
            <a:r>
              <a:rPr lang="en-US" sz="1966">
                <a:solidFill>
                  <a:srgbClr val="226A28"/>
                </a:solidFill>
                <a:latin typeface="Open Sans Light"/>
              </a:rPr>
              <a:t>Motivation to communicate</a:t>
            </a:r>
          </a:p>
          <a:p>
            <a:pPr algn="ctr">
              <a:lnSpc>
                <a:spcPts val="3147"/>
              </a:lnSpc>
            </a:pPr>
            <a:r>
              <a:rPr lang="en-US" sz="1966">
                <a:solidFill>
                  <a:srgbClr val="226A28"/>
                </a:solidFill>
                <a:latin typeface="Open Sans Light Bold"/>
              </a:rPr>
              <a:t>Expressive/ receptive language</a:t>
            </a:r>
          </a:p>
          <a:p>
            <a:pPr algn="ctr">
              <a:lnSpc>
                <a:spcPts val="3147"/>
              </a:lnSpc>
            </a:pPr>
            <a:r>
              <a:rPr lang="en-US" sz="1966">
                <a:solidFill>
                  <a:srgbClr val="226A28"/>
                </a:solidFill>
                <a:latin typeface="Open Sans Light"/>
              </a:rPr>
              <a:t>Play behaviour and communicating to others</a:t>
            </a:r>
          </a:p>
          <a:p>
            <a:pPr algn="ctr">
              <a:lnSpc>
                <a:spcPts val="3147"/>
              </a:lnSpc>
            </a:pPr>
            <a:r>
              <a:rPr lang="en-US" sz="1966">
                <a:solidFill>
                  <a:srgbClr val="226A28"/>
                </a:solidFill>
                <a:latin typeface="Open Sans Light Bold"/>
              </a:rPr>
              <a:t>Conversational skills (Intensive Interactions to verbal communication)</a:t>
            </a:r>
          </a:p>
          <a:p>
            <a:pPr algn="ctr">
              <a:lnSpc>
                <a:spcPts val="3147"/>
              </a:lnSpc>
              <a:spcBef>
                <a:spcPct val="0"/>
              </a:spcBef>
            </a:pPr>
            <a:r>
              <a:rPr lang="en-US" sz="1966">
                <a:solidFill>
                  <a:srgbClr val="226A28"/>
                </a:solidFill>
                <a:latin typeface="Open Sans Light"/>
              </a:rPr>
              <a:t>Asking for needs/wants appropriately</a:t>
            </a:r>
          </a:p>
        </p:txBody>
      </p:sp>
      <p:sp>
        <p:nvSpPr>
          <p:cNvPr id="32" name="TextBox 32"/>
          <p:cNvSpPr txBox="1"/>
          <p:nvPr/>
        </p:nvSpPr>
        <p:spPr>
          <a:xfrm>
            <a:off x="5523302" y="6675670"/>
            <a:ext cx="7148379" cy="2654236"/>
          </a:xfrm>
          <a:prstGeom prst="rect">
            <a:avLst/>
          </a:prstGeom>
        </p:spPr>
        <p:txBody>
          <a:bodyPr lIns="0" tIns="0" rIns="0" bIns="0" rtlCol="0" anchor="t">
            <a:spAutoFit/>
          </a:bodyPr>
          <a:lstStyle/>
          <a:p>
            <a:pPr algn="ctr">
              <a:lnSpc>
                <a:spcPts val="3531"/>
              </a:lnSpc>
            </a:pPr>
            <a:r>
              <a:rPr lang="en-US" sz="2207">
                <a:solidFill>
                  <a:srgbClr val="226A28"/>
                </a:solidFill>
                <a:latin typeface="Open Sans Light Bold"/>
              </a:rPr>
              <a:t>Gross/fine-motor skills</a:t>
            </a:r>
          </a:p>
          <a:p>
            <a:pPr algn="ctr">
              <a:lnSpc>
                <a:spcPts val="3531"/>
              </a:lnSpc>
            </a:pPr>
            <a:r>
              <a:rPr lang="en-US" sz="2207">
                <a:solidFill>
                  <a:srgbClr val="226A28"/>
                </a:solidFill>
                <a:latin typeface="Open Sans Light"/>
              </a:rPr>
              <a:t>Personal care</a:t>
            </a:r>
          </a:p>
          <a:p>
            <a:pPr algn="ctr">
              <a:lnSpc>
                <a:spcPts val="3531"/>
              </a:lnSpc>
            </a:pPr>
            <a:r>
              <a:rPr lang="en-US" sz="2207">
                <a:solidFill>
                  <a:srgbClr val="226A28"/>
                </a:solidFill>
                <a:latin typeface="Open Sans Light Bold"/>
              </a:rPr>
              <a:t>Feeding and eating</a:t>
            </a:r>
          </a:p>
          <a:p>
            <a:pPr algn="ctr">
              <a:lnSpc>
                <a:spcPts val="3531"/>
              </a:lnSpc>
            </a:pPr>
            <a:r>
              <a:rPr lang="en-US" sz="2207">
                <a:solidFill>
                  <a:srgbClr val="226A28"/>
                </a:solidFill>
                <a:latin typeface="Open Sans Light"/>
              </a:rPr>
              <a:t>Sensory integration</a:t>
            </a:r>
          </a:p>
          <a:p>
            <a:pPr algn="ctr">
              <a:lnSpc>
                <a:spcPts val="3531"/>
              </a:lnSpc>
            </a:pPr>
            <a:r>
              <a:rPr lang="en-US" sz="2207">
                <a:solidFill>
                  <a:srgbClr val="226A28"/>
                </a:solidFill>
                <a:latin typeface="Open Sans Light Bold"/>
              </a:rPr>
              <a:t>Swimming/ P.E.</a:t>
            </a:r>
          </a:p>
          <a:p>
            <a:pPr algn="ctr">
              <a:lnSpc>
                <a:spcPts val="3531"/>
              </a:lnSpc>
              <a:spcBef>
                <a:spcPct val="0"/>
              </a:spcBef>
            </a:pPr>
            <a:r>
              <a:rPr lang="en-US" sz="2207">
                <a:solidFill>
                  <a:srgbClr val="226A28"/>
                </a:solidFill>
                <a:latin typeface="Open Sans Light"/>
              </a:rPr>
              <a:t>Horse-riding</a:t>
            </a:r>
          </a:p>
        </p:txBody>
      </p:sp>
      <p:sp>
        <p:nvSpPr>
          <p:cNvPr id="33" name="TextBox 33"/>
          <p:cNvSpPr txBox="1"/>
          <p:nvPr/>
        </p:nvSpPr>
        <p:spPr>
          <a:xfrm>
            <a:off x="239674" y="1144207"/>
            <a:ext cx="6089216" cy="3786443"/>
          </a:xfrm>
          <a:prstGeom prst="rect">
            <a:avLst/>
          </a:prstGeom>
        </p:spPr>
        <p:txBody>
          <a:bodyPr lIns="0" tIns="0" rIns="0" bIns="0" rtlCol="0" anchor="t">
            <a:spAutoFit/>
          </a:bodyPr>
          <a:lstStyle/>
          <a:p>
            <a:pPr algn="ctr">
              <a:lnSpc>
                <a:spcPts val="3008"/>
              </a:lnSpc>
            </a:pPr>
            <a:r>
              <a:rPr lang="en-US" sz="1880">
                <a:solidFill>
                  <a:srgbClr val="EEF0F2"/>
                </a:solidFill>
                <a:latin typeface="Open Sans Light Bold"/>
              </a:rPr>
              <a:t>Toileting/ Feeding/ Dressing</a:t>
            </a:r>
          </a:p>
          <a:p>
            <a:pPr algn="ctr">
              <a:lnSpc>
                <a:spcPts val="3008"/>
              </a:lnSpc>
            </a:pPr>
            <a:r>
              <a:rPr lang="en-US" sz="1880">
                <a:solidFill>
                  <a:srgbClr val="EEF0F2"/>
                </a:solidFill>
                <a:latin typeface="Open Sans Light"/>
              </a:rPr>
              <a:t>Making choices</a:t>
            </a:r>
          </a:p>
          <a:p>
            <a:pPr algn="ctr">
              <a:lnSpc>
                <a:spcPts val="3008"/>
              </a:lnSpc>
            </a:pPr>
            <a:r>
              <a:rPr lang="en-US" sz="1880">
                <a:solidFill>
                  <a:srgbClr val="EEF0F2"/>
                </a:solidFill>
                <a:latin typeface="Open Sans Light Bold"/>
              </a:rPr>
              <a:t>Behaviour</a:t>
            </a:r>
          </a:p>
          <a:p>
            <a:pPr algn="ctr">
              <a:lnSpc>
                <a:spcPts val="3008"/>
              </a:lnSpc>
            </a:pPr>
            <a:r>
              <a:rPr lang="en-US" sz="1880">
                <a:solidFill>
                  <a:srgbClr val="EEF0F2"/>
                </a:solidFill>
                <a:latin typeface="Open Sans Light"/>
              </a:rPr>
              <a:t>Moving around inside/outside</a:t>
            </a:r>
          </a:p>
          <a:p>
            <a:pPr algn="ctr">
              <a:lnSpc>
                <a:spcPts val="3008"/>
              </a:lnSpc>
            </a:pPr>
            <a:r>
              <a:rPr lang="en-US" sz="1880">
                <a:solidFill>
                  <a:srgbClr val="EEF0F2"/>
                </a:solidFill>
                <a:latin typeface="Open Sans Light Bold"/>
              </a:rPr>
              <a:t>understanding cause and effect</a:t>
            </a:r>
          </a:p>
          <a:p>
            <a:pPr algn="ctr">
              <a:lnSpc>
                <a:spcPts val="3008"/>
              </a:lnSpc>
            </a:pPr>
            <a:r>
              <a:rPr lang="en-US" sz="1880">
                <a:solidFill>
                  <a:srgbClr val="EEF0F2"/>
                </a:solidFill>
                <a:latin typeface="Open Sans Light"/>
              </a:rPr>
              <a:t>Problem solving</a:t>
            </a:r>
          </a:p>
          <a:p>
            <a:pPr algn="ctr">
              <a:lnSpc>
                <a:spcPts val="3008"/>
              </a:lnSpc>
            </a:pPr>
            <a:r>
              <a:rPr lang="en-US" sz="1880">
                <a:solidFill>
                  <a:srgbClr val="EEF0F2"/>
                </a:solidFill>
                <a:latin typeface="Open Sans Light Bold"/>
              </a:rPr>
              <a:t>Creativity</a:t>
            </a:r>
          </a:p>
          <a:p>
            <a:pPr algn="ctr">
              <a:lnSpc>
                <a:spcPts val="3008"/>
              </a:lnSpc>
            </a:pPr>
            <a:r>
              <a:rPr lang="en-US" sz="1880">
                <a:solidFill>
                  <a:srgbClr val="EEF0F2"/>
                </a:solidFill>
                <a:latin typeface="Open Sans Light"/>
              </a:rPr>
              <a:t>Investigating</a:t>
            </a:r>
          </a:p>
          <a:p>
            <a:pPr algn="ctr">
              <a:lnSpc>
                <a:spcPts val="3008"/>
              </a:lnSpc>
            </a:pPr>
            <a:r>
              <a:rPr lang="en-US" sz="1880">
                <a:solidFill>
                  <a:srgbClr val="EEF0F2"/>
                </a:solidFill>
                <a:latin typeface="Open Sans Light Bold"/>
              </a:rPr>
              <a:t>Generalising skills learnt</a:t>
            </a:r>
          </a:p>
          <a:p>
            <a:pPr algn="ctr">
              <a:lnSpc>
                <a:spcPts val="3008"/>
              </a:lnSpc>
              <a:spcBef>
                <a:spcPct val="0"/>
              </a:spcBef>
            </a:pPr>
            <a:r>
              <a:rPr lang="en-US" sz="1880">
                <a:solidFill>
                  <a:srgbClr val="EEF0F2"/>
                </a:solidFill>
                <a:latin typeface="Open Sans Light"/>
              </a:rPr>
              <a:t>English/Maths/Life skills</a:t>
            </a:r>
          </a:p>
        </p:txBody>
      </p:sp>
    </p:spTree>
  </p:cSld>
  <p:clrMapOvr>
    <a:masterClrMapping/>
  </p:clrMapOvr>
  <mc:AlternateContent xmlns:mc="http://schemas.openxmlformats.org/markup-compatibility/2006" xmlns:p14="http://schemas.microsoft.com/office/powerpoint/2010/main">
    <mc:Choice Requires="p14">
      <p:transition spd="slow" p14:dur="2000" advTm="54502"/>
    </mc:Choice>
    <mc:Fallback xmlns="">
      <p:transition spd="slow" advTm="5450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6833516" y="9535498"/>
            <a:ext cx="425784" cy="151580"/>
            <a:chOff x="0" y="0"/>
            <a:chExt cx="1426955" cy="508000"/>
          </a:xfrm>
        </p:grpSpPr>
        <p:sp>
          <p:nvSpPr>
            <p:cNvPr id="3" name="Freeform 3"/>
            <p:cNvSpPr/>
            <p:nvPr/>
          </p:nvSpPr>
          <p:spPr>
            <a:xfrm>
              <a:off x="0" y="215900"/>
              <a:ext cx="1131045" cy="76200"/>
            </a:xfrm>
            <a:custGeom>
              <a:avLst/>
              <a:gdLst/>
              <a:ahLst/>
              <a:cxnLst/>
              <a:rect l="l" t="t" r="r" b="b"/>
              <a:pathLst>
                <a:path w="1131045" h="76200">
                  <a:moveTo>
                    <a:pt x="0" y="0"/>
                  </a:moveTo>
                  <a:lnTo>
                    <a:pt x="1131045" y="0"/>
                  </a:lnTo>
                  <a:lnTo>
                    <a:pt x="1131045" y="76200"/>
                  </a:lnTo>
                  <a:lnTo>
                    <a:pt x="0" y="76200"/>
                  </a:lnTo>
                  <a:close/>
                </a:path>
              </a:pathLst>
            </a:custGeom>
            <a:solidFill>
              <a:srgbClr val="000000"/>
            </a:solidFill>
          </p:spPr>
        </p:sp>
        <p:sp>
          <p:nvSpPr>
            <p:cNvPr id="4" name="Freeform 4"/>
            <p:cNvSpPr/>
            <p:nvPr/>
          </p:nvSpPr>
          <p:spPr>
            <a:xfrm>
              <a:off x="1052305" y="1270"/>
              <a:ext cx="374650" cy="505460"/>
            </a:xfrm>
            <a:custGeom>
              <a:avLst/>
              <a:gdLst/>
              <a:ahLst/>
              <a:cxnLst/>
              <a:rect l="l" t="t" r="r" b="b"/>
              <a:pathLst>
                <a:path w="374650" h="505460">
                  <a:moveTo>
                    <a:pt x="0" y="505460"/>
                  </a:moveTo>
                  <a:lnTo>
                    <a:pt x="0" y="0"/>
                  </a:lnTo>
                  <a:lnTo>
                    <a:pt x="374650" y="252730"/>
                  </a:lnTo>
                  <a:close/>
                </a:path>
              </a:pathLst>
            </a:custGeom>
            <a:solidFill>
              <a:srgbClr val="000000"/>
            </a:solidFill>
          </p:spPr>
        </p:sp>
      </p:grpSp>
      <p:sp>
        <p:nvSpPr>
          <p:cNvPr id="5" name="AutoShape 5"/>
          <p:cNvSpPr/>
          <p:nvPr/>
        </p:nvSpPr>
        <p:spPr>
          <a:xfrm>
            <a:off x="0" y="2680621"/>
            <a:ext cx="18640776" cy="9525"/>
          </a:xfrm>
          <a:prstGeom prst="rect">
            <a:avLst/>
          </a:prstGeom>
          <a:solidFill>
            <a:srgbClr val="272727">
              <a:alpha val="19607"/>
            </a:srgbClr>
          </a:solidFill>
        </p:spPr>
      </p:sp>
      <p:sp>
        <p:nvSpPr>
          <p:cNvPr id="6" name="AutoShape 6"/>
          <p:cNvSpPr/>
          <p:nvPr/>
        </p:nvSpPr>
        <p:spPr>
          <a:xfrm>
            <a:off x="0" y="6395935"/>
            <a:ext cx="18935700" cy="9525"/>
          </a:xfrm>
          <a:prstGeom prst="rect">
            <a:avLst/>
          </a:prstGeom>
          <a:solidFill>
            <a:srgbClr val="272727">
              <a:alpha val="19607"/>
            </a:srgbClr>
          </a:solidFill>
        </p:spPr>
      </p:sp>
      <p:sp>
        <p:nvSpPr>
          <p:cNvPr id="7" name="AutoShape 7"/>
          <p:cNvSpPr/>
          <p:nvPr/>
        </p:nvSpPr>
        <p:spPr>
          <a:xfrm>
            <a:off x="4174" y="0"/>
            <a:ext cx="1024526" cy="10287000"/>
          </a:xfrm>
          <a:prstGeom prst="rect">
            <a:avLst/>
          </a:prstGeom>
          <a:solidFill>
            <a:srgbClr val="EEF0F2"/>
          </a:solidFill>
        </p:spPr>
      </p:sp>
      <p:pic>
        <p:nvPicPr>
          <p:cNvPr id="8" name="Picture 8"/>
          <p:cNvPicPr>
            <a:picLocks noChangeAspect="1"/>
          </p:cNvPicPr>
          <p:nvPr/>
        </p:nvPicPr>
        <p:blipFill>
          <a:blip r:embed="rId2"/>
          <a:srcRect/>
          <a:stretch>
            <a:fillRect/>
          </a:stretch>
        </p:blipFill>
        <p:spPr>
          <a:xfrm>
            <a:off x="16389535" y="590571"/>
            <a:ext cx="869765" cy="959216"/>
          </a:xfrm>
          <a:prstGeom prst="rect">
            <a:avLst/>
          </a:prstGeom>
        </p:spPr>
      </p:pic>
      <p:sp>
        <p:nvSpPr>
          <p:cNvPr id="9" name="TextBox 9"/>
          <p:cNvSpPr txBox="1"/>
          <p:nvPr/>
        </p:nvSpPr>
        <p:spPr>
          <a:xfrm>
            <a:off x="1415481" y="982048"/>
            <a:ext cx="14974054" cy="954405"/>
          </a:xfrm>
          <a:prstGeom prst="rect">
            <a:avLst/>
          </a:prstGeom>
        </p:spPr>
        <p:txBody>
          <a:bodyPr lIns="0" tIns="0" rIns="0" bIns="0" rtlCol="0" anchor="t">
            <a:spAutoFit/>
          </a:bodyPr>
          <a:lstStyle/>
          <a:p>
            <a:pPr>
              <a:lnSpc>
                <a:spcPts val="7200"/>
              </a:lnSpc>
            </a:pPr>
            <a:r>
              <a:rPr lang="en-US" sz="7200">
                <a:solidFill>
                  <a:srgbClr val="226A28"/>
                </a:solidFill>
                <a:latin typeface="Open Sauce SemiBold"/>
              </a:rPr>
              <a:t>The curriculum... </a:t>
            </a:r>
          </a:p>
        </p:txBody>
      </p:sp>
      <p:grpSp>
        <p:nvGrpSpPr>
          <p:cNvPr id="10" name="Group 10"/>
          <p:cNvGrpSpPr>
            <a:grpSpLocks noChangeAspect="1"/>
          </p:cNvGrpSpPr>
          <p:nvPr/>
        </p:nvGrpSpPr>
        <p:grpSpPr>
          <a:xfrm>
            <a:off x="1657927" y="2883947"/>
            <a:ext cx="2036696" cy="3202339"/>
            <a:chOff x="0" y="0"/>
            <a:chExt cx="2440940" cy="3837940"/>
          </a:xfrm>
        </p:grpSpPr>
        <p:sp>
          <p:nvSpPr>
            <p:cNvPr id="11" name="Freeform 11"/>
            <p:cNvSpPr/>
            <p:nvPr/>
          </p:nvSpPr>
          <p:spPr>
            <a:xfrm>
              <a:off x="0" y="0"/>
              <a:ext cx="2440940" cy="3837940"/>
            </a:xfrm>
            <a:custGeom>
              <a:avLst/>
              <a:gdLst/>
              <a:ahLst/>
              <a:cxnLst/>
              <a:rect l="l" t="t" r="r" b="b"/>
              <a:pathLst>
                <a:path w="2440940" h="3837940">
                  <a:moveTo>
                    <a:pt x="2440940" y="2385060"/>
                  </a:moveTo>
                  <a:cubicBezTo>
                    <a:pt x="2434590" y="2151380"/>
                    <a:pt x="2352040" y="2010410"/>
                    <a:pt x="2250440" y="2010410"/>
                  </a:cubicBezTo>
                  <a:cubicBezTo>
                    <a:pt x="2197100" y="2010410"/>
                    <a:pt x="2147570" y="2062480"/>
                    <a:pt x="2113280" y="2146300"/>
                  </a:cubicBezTo>
                  <a:cubicBezTo>
                    <a:pt x="2095500" y="2185670"/>
                    <a:pt x="2033270" y="2336800"/>
                    <a:pt x="1944370" y="2336800"/>
                  </a:cubicBezTo>
                  <a:cubicBezTo>
                    <a:pt x="1934210" y="2338070"/>
                    <a:pt x="1931670" y="2335530"/>
                    <a:pt x="1924050" y="2334260"/>
                  </a:cubicBezTo>
                  <a:cubicBezTo>
                    <a:pt x="1827530" y="2311400"/>
                    <a:pt x="1752600" y="2120900"/>
                    <a:pt x="1752600" y="1889760"/>
                  </a:cubicBezTo>
                  <a:cubicBezTo>
                    <a:pt x="1752600" y="1658620"/>
                    <a:pt x="1827530" y="1468120"/>
                    <a:pt x="1924050" y="1445260"/>
                  </a:cubicBezTo>
                  <a:cubicBezTo>
                    <a:pt x="1930400" y="1443990"/>
                    <a:pt x="1932940" y="1442720"/>
                    <a:pt x="1944370" y="1442720"/>
                  </a:cubicBezTo>
                  <a:cubicBezTo>
                    <a:pt x="2057400" y="1442720"/>
                    <a:pt x="2100580" y="1593850"/>
                    <a:pt x="2113280" y="1633220"/>
                  </a:cubicBezTo>
                  <a:cubicBezTo>
                    <a:pt x="2147570" y="1717040"/>
                    <a:pt x="2197100" y="1769110"/>
                    <a:pt x="2250440" y="1769110"/>
                  </a:cubicBezTo>
                  <a:cubicBezTo>
                    <a:pt x="2352040" y="1769110"/>
                    <a:pt x="2434590" y="1628140"/>
                    <a:pt x="2440940" y="1394460"/>
                  </a:cubicBezTo>
                  <a:lnTo>
                    <a:pt x="2440940" y="688340"/>
                  </a:lnTo>
                  <a:lnTo>
                    <a:pt x="1681480" y="688340"/>
                  </a:lnTo>
                  <a:cubicBezTo>
                    <a:pt x="1447800" y="681990"/>
                    <a:pt x="1306830" y="599440"/>
                    <a:pt x="1306830" y="497840"/>
                  </a:cubicBezTo>
                  <a:cubicBezTo>
                    <a:pt x="1306830" y="444500"/>
                    <a:pt x="1358900" y="394970"/>
                    <a:pt x="1442720" y="360680"/>
                  </a:cubicBezTo>
                  <a:cubicBezTo>
                    <a:pt x="1483360" y="342900"/>
                    <a:pt x="1633220" y="280670"/>
                    <a:pt x="1633220" y="191770"/>
                  </a:cubicBezTo>
                  <a:cubicBezTo>
                    <a:pt x="1634490" y="181610"/>
                    <a:pt x="1631950" y="179070"/>
                    <a:pt x="1630680" y="171450"/>
                  </a:cubicBezTo>
                  <a:cubicBezTo>
                    <a:pt x="1607820" y="74930"/>
                    <a:pt x="1417320" y="0"/>
                    <a:pt x="1186180" y="0"/>
                  </a:cubicBezTo>
                  <a:cubicBezTo>
                    <a:pt x="955040" y="0"/>
                    <a:pt x="764540" y="74930"/>
                    <a:pt x="741680" y="171450"/>
                  </a:cubicBezTo>
                  <a:cubicBezTo>
                    <a:pt x="740410" y="177800"/>
                    <a:pt x="739140" y="180340"/>
                    <a:pt x="739140" y="191770"/>
                  </a:cubicBezTo>
                  <a:cubicBezTo>
                    <a:pt x="739140" y="304800"/>
                    <a:pt x="890270" y="347980"/>
                    <a:pt x="929640" y="360680"/>
                  </a:cubicBezTo>
                  <a:cubicBezTo>
                    <a:pt x="1013460" y="394970"/>
                    <a:pt x="1065530" y="444500"/>
                    <a:pt x="1065530" y="497840"/>
                  </a:cubicBezTo>
                  <a:cubicBezTo>
                    <a:pt x="1065530" y="599440"/>
                    <a:pt x="924560" y="681990"/>
                    <a:pt x="690880" y="688340"/>
                  </a:cubicBezTo>
                  <a:lnTo>
                    <a:pt x="0" y="688340"/>
                  </a:lnTo>
                  <a:lnTo>
                    <a:pt x="0" y="1400810"/>
                  </a:lnTo>
                  <a:cubicBezTo>
                    <a:pt x="6350" y="1634490"/>
                    <a:pt x="88900" y="1775460"/>
                    <a:pt x="190500" y="1775460"/>
                  </a:cubicBezTo>
                  <a:cubicBezTo>
                    <a:pt x="243840" y="1775460"/>
                    <a:pt x="293370" y="1723390"/>
                    <a:pt x="327660" y="1639570"/>
                  </a:cubicBezTo>
                  <a:cubicBezTo>
                    <a:pt x="340360" y="1600200"/>
                    <a:pt x="383540" y="1449070"/>
                    <a:pt x="496570" y="1449070"/>
                  </a:cubicBezTo>
                  <a:cubicBezTo>
                    <a:pt x="508000" y="1449070"/>
                    <a:pt x="509270" y="1450340"/>
                    <a:pt x="515620" y="1451610"/>
                  </a:cubicBezTo>
                  <a:cubicBezTo>
                    <a:pt x="612140" y="1474470"/>
                    <a:pt x="687070" y="1664970"/>
                    <a:pt x="687070" y="1896110"/>
                  </a:cubicBezTo>
                  <a:cubicBezTo>
                    <a:pt x="687070" y="2127250"/>
                    <a:pt x="612140" y="2317750"/>
                    <a:pt x="515620" y="2340610"/>
                  </a:cubicBezTo>
                  <a:cubicBezTo>
                    <a:pt x="509270" y="2341880"/>
                    <a:pt x="506730" y="2344420"/>
                    <a:pt x="496570" y="2343150"/>
                  </a:cubicBezTo>
                  <a:cubicBezTo>
                    <a:pt x="407670" y="2343150"/>
                    <a:pt x="346710" y="2193290"/>
                    <a:pt x="327660" y="2152650"/>
                  </a:cubicBezTo>
                  <a:cubicBezTo>
                    <a:pt x="293370" y="2068830"/>
                    <a:pt x="243840" y="2016760"/>
                    <a:pt x="190500" y="2016760"/>
                  </a:cubicBezTo>
                  <a:cubicBezTo>
                    <a:pt x="88900" y="2016760"/>
                    <a:pt x="6350" y="2157730"/>
                    <a:pt x="0" y="2391410"/>
                  </a:cubicBezTo>
                  <a:lnTo>
                    <a:pt x="0" y="3149600"/>
                  </a:lnTo>
                  <a:lnTo>
                    <a:pt x="744220" y="3149600"/>
                  </a:lnTo>
                  <a:cubicBezTo>
                    <a:pt x="977900" y="3155950"/>
                    <a:pt x="1117600" y="3238500"/>
                    <a:pt x="1117600" y="3340100"/>
                  </a:cubicBezTo>
                  <a:cubicBezTo>
                    <a:pt x="1117600" y="3393440"/>
                    <a:pt x="1065530" y="3442970"/>
                    <a:pt x="981710" y="3477260"/>
                  </a:cubicBezTo>
                  <a:cubicBezTo>
                    <a:pt x="942340" y="3496310"/>
                    <a:pt x="791210" y="3557270"/>
                    <a:pt x="791210" y="3646170"/>
                  </a:cubicBezTo>
                  <a:cubicBezTo>
                    <a:pt x="789940" y="3656330"/>
                    <a:pt x="792480" y="3658870"/>
                    <a:pt x="793750" y="3666490"/>
                  </a:cubicBezTo>
                  <a:cubicBezTo>
                    <a:pt x="816610" y="3763010"/>
                    <a:pt x="1007110" y="3837940"/>
                    <a:pt x="1238250" y="3837940"/>
                  </a:cubicBezTo>
                  <a:cubicBezTo>
                    <a:pt x="1469390" y="3837940"/>
                    <a:pt x="1659890" y="3763010"/>
                    <a:pt x="1682750" y="3666490"/>
                  </a:cubicBezTo>
                  <a:cubicBezTo>
                    <a:pt x="1684020" y="3660140"/>
                    <a:pt x="1685290" y="3657600"/>
                    <a:pt x="1685290" y="3646170"/>
                  </a:cubicBezTo>
                  <a:cubicBezTo>
                    <a:pt x="1685290" y="3533140"/>
                    <a:pt x="1534160" y="3489960"/>
                    <a:pt x="1494790" y="3477260"/>
                  </a:cubicBezTo>
                  <a:cubicBezTo>
                    <a:pt x="1410970" y="3442970"/>
                    <a:pt x="1358900" y="3393440"/>
                    <a:pt x="1358900" y="3340100"/>
                  </a:cubicBezTo>
                  <a:cubicBezTo>
                    <a:pt x="1358900" y="3238500"/>
                    <a:pt x="1499870" y="3155950"/>
                    <a:pt x="1733550" y="3149600"/>
                  </a:cubicBezTo>
                  <a:lnTo>
                    <a:pt x="2439670" y="3149600"/>
                  </a:lnTo>
                  <a:lnTo>
                    <a:pt x="2439670" y="2717800"/>
                  </a:lnTo>
                  <a:lnTo>
                    <a:pt x="2440940" y="2385060"/>
                  </a:lnTo>
                  <a:close/>
                </a:path>
              </a:pathLst>
            </a:custGeom>
            <a:blipFill>
              <a:blip r:embed="rId3"/>
              <a:stretch>
                <a:fillRect l="-46782" r="-46782"/>
              </a:stretch>
            </a:blipFill>
          </p:spPr>
        </p:sp>
      </p:grpSp>
      <p:grpSp>
        <p:nvGrpSpPr>
          <p:cNvPr id="12" name="Group 12"/>
          <p:cNvGrpSpPr>
            <a:grpSpLocks noChangeAspect="1"/>
          </p:cNvGrpSpPr>
          <p:nvPr/>
        </p:nvGrpSpPr>
        <p:grpSpPr>
          <a:xfrm>
            <a:off x="5972112" y="3017842"/>
            <a:ext cx="2036696" cy="3202339"/>
            <a:chOff x="0" y="0"/>
            <a:chExt cx="2440940" cy="3837940"/>
          </a:xfrm>
        </p:grpSpPr>
        <p:sp>
          <p:nvSpPr>
            <p:cNvPr id="13" name="Freeform 13"/>
            <p:cNvSpPr/>
            <p:nvPr/>
          </p:nvSpPr>
          <p:spPr>
            <a:xfrm>
              <a:off x="0" y="0"/>
              <a:ext cx="2440940" cy="3837940"/>
            </a:xfrm>
            <a:custGeom>
              <a:avLst/>
              <a:gdLst/>
              <a:ahLst/>
              <a:cxnLst/>
              <a:rect l="l" t="t" r="r" b="b"/>
              <a:pathLst>
                <a:path w="2440940" h="3837940">
                  <a:moveTo>
                    <a:pt x="2440940" y="2385060"/>
                  </a:moveTo>
                  <a:cubicBezTo>
                    <a:pt x="2434590" y="2151380"/>
                    <a:pt x="2352040" y="2010410"/>
                    <a:pt x="2250440" y="2010410"/>
                  </a:cubicBezTo>
                  <a:cubicBezTo>
                    <a:pt x="2197100" y="2010410"/>
                    <a:pt x="2147570" y="2062480"/>
                    <a:pt x="2113280" y="2146300"/>
                  </a:cubicBezTo>
                  <a:cubicBezTo>
                    <a:pt x="2095500" y="2185670"/>
                    <a:pt x="2033270" y="2336800"/>
                    <a:pt x="1944370" y="2336800"/>
                  </a:cubicBezTo>
                  <a:cubicBezTo>
                    <a:pt x="1934210" y="2338070"/>
                    <a:pt x="1931670" y="2335530"/>
                    <a:pt x="1924050" y="2334260"/>
                  </a:cubicBezTo>
                  <a:cubicBezTo>
                    <a:pt x="1827530" y="2311400"/>
                    <a:pt x="1752600" y="2120900"/>
                    <a:pt x="1752600" y="1889760"/>
                  </a:cubicBezTo>
                  <a:cubicBezTo>
                    <a:pt x="1752600" y="1658620"/>
                    <a:pt x="1827530" y="1468120"/>
                    <a:pt x="1924050" y="1445260"/>
                  </a:cubicBezTo>
                  <a:cubicBezTo>
                    <a:pt x="1930400" y="1443990"/>
                    <a:pt x="1932940" y="1442720"/>
                    <a:pt x="1944370" y="1442720"/>
                  </a:cubicBezTo>
                  <a:cubicBezTo>
                    <a:pt x="2057400" y="1442720"/>
                    <a:pt x="2100580" y="1593850"/>
                    <a:pt x="2113280" y="1633220"/>
                  </a:cubicBezTo>
                  <a:cubicBezTo>
                    <a:pt x="2147570" y="1717040"/>
                    <a:pt x="2197100" y="1769110"/>
                    <a:pt x="2250440" y="1769110"/>
                  </a:cubicBezTo>
                  <a:cubicBezTo>
                    <a:pt x="2352040" y="1769110"/>
                    <a:pt x="2434590" y="1628140"/>
                    <a:pt x="2440940" y="1394460"/>
                  </a:cubicBezTo>
                  <a:lnTo>
                    <a:pt x="2440940" y="688340"/>
                  </a:lnTo>
                  <a:lnTo>
                    <a:pt x="1681480" y="688340"/>
                  </a:lnTo>
                  <a:cubicBezTo>
                    <a:pt x="1447800" y="681990"/>
                    <a:pt x="1306830" y="599440"/>
                    <a:pt x="1306830" y="497840"/>
                  </a:cubicBezTo>
                  <a:cubicBezTo>
                    <a:pt x="1306830" y="444500"/>
                    <a:pt x="1358900" y="394970"/>
                    <a:pt x="1442720" y="360680"/>
                  </a:cubicBezTo>
                  <a:cubicBezTo>
                    <a:pt x="1483360" y="342900"/>
                    <a:pt x="1633220" y="280670"/>
                    <a:pt x="1633220" y="191770"/>
                  </a:cubicBezTo>
                  <a:cubicBezTo>
                    <a:pt x="1634490" y="181610"/>
                    <a:pt x="1631950" y="179070"/>
                    <a:pt x="1630680" y="171450"/>
                  </a:cubicBezTo>
                  <a:cubicBezTo>
                    <a:pt x="1607820" y="74930"/>
                    <a:pt x="1417320" y="0"/>
                    <a:pt x="1186180" y="0"/>
                  </a:cubicBezTo>
                  <a:cubicBezTo>
                    <a:pt x="955040" y="0"/>
                    <a:pt x="764540" y="74930"/>
                    <a:pt x="741680" y="171450"/>
                  </a:cubicBezTo>
                  <a:cubicBezTo>
                    <a:pt x="740410" y="177800"/>
                    <a:pt x="739140" y="180340"/>
                    <a:pt x="739140" y="191770"/>
                  </a:cubicBezTo>
                  <a:cubicBezTo>
                    <a:pt x="739140" y="304800"/>
                    <a:pt x="890270" y="347980"/>
                    <a:pt x="929640" y="360680"/>
                  </a:cubicBezTo>
                  <a:cubicBezTo>
                    <a:pt x="1013460" y="394970"/>
                    <a:pt x="1065530" y="444500"/>
                    <a:pt x="1065530" y="497840"/>
                  </a:cubicBezTo>
                  <a:cubicBezTo>
                    <a:pt x="1065530" y="599440"/>
                    <a:pt x="924560" y="681990"/>
                    <a:pt x="690880" y="688340"/>
                  </a:cubicBezTo>
                  <a:lnTo>
                    <a:pt x="0" y="688340"/>
                  </a:lnTo>
                  <a:lnTo>
                    <a:pt x="0" y="1400810"/>
                  </a:lnTo>
                  <a:cubicBezTo>
                    <a:pt x="6350" y="1634490"/>
                    <a:pt x="88900" y="1775460"/>
                    <a:pt x="190500" y="1775460"/>
                  </a:cubicBezTo>
                  <a:cubicBezTo>
                    <a:pt x="243840" y="1775460"/>
                    <a:pt x="293370" y="1723390"/>
                    <a:pt x="327660" y="1639570"/>
                  </a:cubicBezTo>
                  <a:cubicBezTo>
                    <a:pt x="340360" y="1600200"/>
                    <a:pt x="383540" y="1449070"/>
                    <a:pt x="496570" y="1449070"/>
                  </a:cubicBezTo>
                  <a:cubicBezTo>
                    <a:pt x="508000" y="1449070"/>
                    <a:pt x="509270" y="1450340"/>
                    <a:pt x="515620" y="1451610"/>
                  </a:cubicBezTo>
                  <a:cubicBezTo>
                    <a:pt x="612140" y="1474470"/>
                    <a:pt x="687070" y="1664970"/>
                    <a:pt x="687070" y="1896110"/>
                  </a:cubicBezTo>
                  <a:cubicBezTo>
                    <a:pt x="687070" y="2127250"/>
                    <a:pt x="612140" y="2317750"/>
                    <a:pt x="515620" y="2340610"/>
                  </a:cubicBezTo>
                  <a:cubicBezTo>
                    <a:pt x="509270" y="2341880"/>
                    <a:pt x="506730" y="2344420"/>
                    <a:pt x="496570" y="2343150"/>
                  </a:cubicBezTo>
                  <a:cubicBezTo>
                    <a:pt x="407670" y="2343150"/>
                    <a:pt x="346710" y="2193290"/>
                    <a:pt x="327660" y="2152650"/>
                  </a:cubicBezTo>
                  <a:cubicBezTo>
                    <a:pt x="293370" y="2068830"/>
                    <a:pt x="243840" y="2016760"/>
                    <a:pt x="190500" y="2016760"/>
                  </a:cubicBezTo>
                  <a:cubicBezTo>
                    <a:pt x="88900" y="2016760"/>
                    <a:pt x="6350" y="2157730"/>
                    <a:pt x="0" y="2391410"/>
                  </a:cubicBezTo>
                  <a:lnTo>
                    <a:pt x="0" y="3149600"/>
                  </a:lnTo>
                  <a:lnTo>
                    <a:pt x="744220" y="3149600"/>
                  </a:lnTo>
                  <a:cubicBezTo>
                    <a:pt x="977900" y="3155950"/>
                    <a:pt x="1117600" y="3238500"/>
                    <a:pt x="1117600" y="3340100"/>
                  </a:cubicBezTo>
                  <a:cubicBezTo>
                    <a:pt x="1117600" y="3393440"/>
                    <a:pt x="1065530" y="3442970"/>
                    <a:pt x="981710" y="3477260"/>
                  </a:cubicBezTo>
                  <a:cubicBezTo>
                    <a:pt x="942340" y="3496310"/>
                    <a:pt x="791210" y="3557270"/>
                    <a:pt x="791210" y="3646170"/>
                  </a:cubicBezTo>
                  <a:cubicBezTo>
                    <a:pt x="789940" y="3656330"/>
                    <a:pt x="792480" y="3658870"/>
                    <a:pt x="793750" y="3666490"/>
                  </a:cubicBezTo>
                  <a:cubicBezTo>
                    <a:pt x="816610" y="3763010"/>
                    <a:pt x="1007110" y="3837940"/>
                    <a:pt x="1238250" y="3837940"/>
                  </a:cubicBezTo>
                  <a:cubicBezTo>
                    <a:pt x="1469390" y="3837940"/>
                    <a:pt x="1659890" y="3763010"/>
                    <a:pt x="1682750" y="3666490"/>
                  </a:cubicBezTo>
                  <a:cubicBezTo>
                    <a:pt x="1684020" y="3660140"/>
                    <a:pt x="1685290" y="3657600"/>
                    <a:pt x="1685290" y="3646170"/>
                  </a:cubicBezTo>
                  <a:cubicBezTo>
                    <a:pt x="1685290" y="3533140"/>
                    <a:pt x="1534160" y="3489960"/>
                    <a:pt x="1494790" y="3477260"/>
                  </a:cubicBezTo>
                  <a:cubicBezTo>
                    <a:pt x="1410970" y="3442970"/>
                    <a:pt x="1358900" y="3393440"/>
                    <a:pt x="1358900" y="3340100"/>
                  </a:cubicBezTo>
                  <a:cubicBezTo>
                    <a:pt x="1358900" y="3238500"/>
                    <a:pt x="1499870" y="3155950"/>
                    <a:pt x="1733550" y="3149600"/>
                  </a:cubicBezTo>
                  <a:lnTo>
                    <a:pt x="2439670" y="3149600"/>
                  </a:lnTo>
                  <a:lnTo>
                    <a:pt x="2439670" y="2717800"/>
                  </a:lnTo>
                  <a:lnTo>
                    <a:pt x="2440940" y="2385060"/>
                  </a:lnTo>
                  <a:close/>
                </a:path>
              </a:pathLst>
            </a:custGeom>
            <a:blipFill>
              <a:blip r:embed="rId4"/>
              <a:stretch>
                <a:fillRect l="-17547" r="-17547"/>
              </a:stretch>
            </a:blipFill>
          </p:spPr>
        </p:sp>
      </p:grpSp>
      <p:sp>
        <p:nvSpPr>
          <p:cNvPr id="14" name="TextBox 14"/>
          <p:cNvSpPr txBox="1"/>
          <p:nvPr/>
        </p:nvSpPr>
        <p:spPr>
          <a:xfrm>
            <a:off x="4221734" y="6830715"/>
            <a:ext cx="14419042" cy="628650"/>
          </a:xfrm>
          <a:prstGeom prst="rect">
            <a:avLst/>
          </a:prstGeom>
        </p:spPr>
        <p:txBody>
          <a:bodyPr lIns="0" tIns="0" rIns="0" bIns="0" rtlCol="0" anchor="t">
            <a:spAutoFit/>
          </a:bodyPr>
          <a:lstStyle/>
          <a:p>
            <a:pPr>
              <a:lnSpc>
                <a:spcPts val="5250"/>
              </a:lnSpc>
            </a:pPr>
            <a:r>
              <a:rPr lang="en-US" sz="3500" spc="70">
                <a:solidFill>
                  <a:srgbClr val="226A28"/>
                </a:solidFill>
                <a:latin typeface="Open Sauce"/>
              </a:rPr>
              <a:t>...is matched to the child’s needs and level of development.</a:t>
            </a:r>
          </a:p>
        </p:txBody>
      </p:sp>
      <p:grpSp>
        <p:nvGrpSpPr>
          <p:cNvPr id="15" name="Group 15"/>
          <p:cNvGrpSpPr>
            <a:grpSpLocks noChangeAspect="1"/>
          </p:cNvGrpSpPr>
          <p:nvPr/>
        </p:nvGrpSpPr>
        <p:grpSpPr>
          <a:xfrm>
            <a:off x="14426891" y="2883947"/>
            <a:ext cx="2036696" cy="3202339"/>
            <a:chOff x="0" y="0"/>
            <a:chExt cx="2440940" cy="3837940"/>
          </a:xfrm>
        </p:grpSpPr>
        <p:sp>
          <p:nvSpPr>
            <p:cNvPr id="16" name="Freeform 16"/>
            <p:cNvSpPr/>
            <p:nvPr/>
          </p:nvSpPr>
          <p:spPr>
            <a:xfrm>
              <a:off x="0" y="0"/>
              <a:ext cx="2440940" cy="3837940"/>
            </a:xfrm>
            <a:custGeom>
              <a:avLst/>
              <a:gdLst/>
              <a:ahLst/>
              <a:cxnLst/>
              <a:rect l="l" t="t" r="r" b="b"/>
              <a:pathLst>
                <a:path w="2440940" h="3837940">
                  <a:moveTo>
                    <a:pt x="2440940" y="2385060"/>
                  </a:moveTo>
                  <a:cubicBezTo>
                    <a:pt x="2434590" y="2151380"/>
                    <a:pt x="2352040" y="2010410"/>
                    <a:pt x="2250440" y="2010410"/>
                  </a:cubicBezTo>
                  <a:cubicBezTo>
                    <a:pt x="2197100" y="2010410"/>
                    <a:pt x="2147570" y="2062480"/>
                    <a:pt x="2113280" y="2146300"/>
                  </a:cubicBezTo>
                  <a:cubicBezTo>
                    <a:pt x="2095500" y="2185670"/>
                    <a:pt x="2033270" y="2336800"/>
                    <a:pt x="1944370" y="2336800"/>
                  </a:cubicBezTo>
                  <a:cubicBezTo>
                    <a:pt x="1934210" y="2338070"/>
                    <a:pt x="1931670" y="2335530"/>
                    <a:pt x="1924050" y="2334260"/>
                  </a:cubicBezTo>
                  <a:cubicBezTo>
                    <a:pt x="1827530" y="2311400"/>
                    <a:pt x="1752600" y="2120900"/>
                    <a:pt x="1752600" y="1889760"/>
                  </a:cubicBezTo>
                  <a:cubicBezTo>
                    <a:pt x="1752600" y="1658620"/>
                    <a:pt x="1827530" y="1468120"/>
                    <a:pt x="1924050" y="1445260"/>
                  </a:cubicBezTo>
                  <a:cubicBezTo>
                    <a:pt x="1930400" y="1443990"/>
                    <a:pt x="1932940" y="1442720"/>
                    <a:pt x="1944370" y="1442720"/>
                  </a:cubicBezTo>
                  <a:cubicBezTo>
                    <a:pt x="2057400" y="1442720"/>
                    <a:pt x="2100580" y="1593850"/>
                    <a:pt x="2113280" y="1633220"/>
                  </a:cubicBezTo>
                  <a:cubicBezTo>
                    <a:pt x="2147570" y="1717040"/>
                    <a:pt x="2197100" y="1769110"/>
                    <a:pt x="2250440" y="1769110"/>
                  </a:cubicBezTo>
                  <a:cubicBezTo>
                    <a:pt x="2352040" y="1769110"/>
                    <a:pt x="2434590" y="1628140"/>
                    <a:pt x="2440940" y="1394460"/>
                  </a:cubicBezTo>
                  <a:lnTo>
                    <a:pt x="2440940" y="688340"/>
                  </a:lnTo>
                  <a:lnTo>
                    <a:pt x="1681480" y="688340"/>
                  </a:lnTo>
                  <a:cubicBezTo>
                    <a:pt x="1447800" y="681990"/>
                    <a:pt x="1306830" y="599440"/>
                    <a:pt x="1306830" y="497840"/>
                  </a:cubicBezTo>
                  <a:cubicBezTo>
                    <a:pt x="1306830" y="444500"/>
                    <a:pt x="1358900" y="394970"/>
                    <a:pt x="1442720" y="360680"/>
                  </a:cubicBezTo>
                  <a:cubicBezTo>
                    <a:pt x="1483360" y="342900"/>
                    <a:pt x="1633220" y="280670"/>
                    <a:pt x="1633220" y="191770"/>
                  </a:cubicBezTo>
                  <a:cubicBezTo>
                    <a:pt x="1634490" y="181610"/>
                    <a:pt x="1631950" y="179070"/>
                    <a:pt x="1630680" y="171450"/>
                  </a:cubicBezTo>
                  <a:cubicBezTo>
                    <a:pt x="1607820" y="74930"/>
                    <a:pt x="1417320" y="0"/>
                    <a:pt x="1186180" y="0"/>
                  </a:cubicBezTo>
                  <a:cubicBezTo>
                    <a:pt x="955040" y="0"/>
                    <a:pt x="764540" y="74930"/>
                    <a:pt x="741680" y="171450"/>
                  </a:cubicBezTo>
                  <a:cubicBezTo>
                    <a:pt x="740410" y="177800"/>
                    <a:pt x="739140" y="180340"/>
                    <a:pt x="739140" y="191770"/>
                  </a:cubicBezTo>
                  <a:cubicBezTo>
                    <a:pt x="739140" y="304800"/>
                    <a:pt x="890270" y="347980"/>
                    <a:pt x="929640" y="360680"/>
                  </a:cubicBezTo>
                  <a:cubicBezTo>
                    <a:pt x="1013460" y="394970"/>
                    <a:pt x="1065530" y="444500"/>
                    <a:pt x="1065530" y="497840"/>
                  </a:cubicBezTo>
                  <a:cubicBezTo>
                    <a:pt x="1065530" y="599440"/>
                    <a:pt x="924560" y="681990"/>
                    <a:pt x="690880" y="688340"/>
                  </a:cubicBezTo>
                  <a:lnTo>
                    <a:pt x="0" y="688340"/>
                  </a:lnTo>
                  <a:lnTo>
                    <a:pt x="0" y="1400810"/>
                  </a:lnTo>
                  <a:cubicBezTo>
                    <a:pt x="6350" y="1634490"/>
                    <a:pt x="88900" y="1775460"/>
                    <a:pt x="190500" y="1775460"/>
                  </a:cubicBezTo>
                  <a:cubicBezTo>
                    <a:pt x="243840" y="1775460"/>
                    <a:pt x="293370" y="1723390"/>
                    <a:pt x="327660" y="1639570"/>
                  </a:cubicBezTo>
                  <a:cubicBezTo>
                    <a:pt x="340360" y="1600200"/>
                    <a:pt x="383540" y="1449070"/>
                    <a:pt x="496570" y="1449070"/>
                  </a:cubicBezTo>
                  <a:cubicBezTo>
                    <a:pt x="508000" y="1449070"/>
                    <a:pt x="509270" y="1450340"/>
                    <a:pt x="515620" y="1451610"/>
                  </a:cubicBezTo>
                  <a:cubicBezTo>
                    <a:pt x="612140" y="1474470"/>
                    <a:pt x="687070" y="1664970"/>
                    <a:pt x="687070" y="1896110"/>
                  </a:cubicBezTo>
                  <a:cubicBezTo>
                    <a:pt x="687070" y="2127250"/>
                    <a:pt x="612140" y="2317750"/>
                    <a:pt x="515620" y="2340610"/>
                  </a:cubicBezTo>
                  <a:cubicBezTo>
                    <a:pt x="509270" y="2341880"/>
                    <a:pt x="506730" y="2344420"/>
                    <a:pt x="496570" y="2343150"/>
                  </a:cubicBezTo>
                  <a:cubicBezTo>
                    <a:pt x="407670" y="2343150"/>
                    <a:pt x="346710" y="2193290"/>
                    <a:pt x="327660" y="2152650"/>
                  </a:cubicBezTo>
                  <a:cubicBezTo>
                    <a:pt x="293370" y="2068830"/>
                    <a:pt x="243840" y="2016760"/>
                    <a:pt x="190500" y="2016760"/>
                  </a:cubicBezTo>
                  <a:cubicBezTo>
                    <a:pt x="88900" y="2016760"/>
                    <a:pt x="6350" y="2157730"/>
                    <a:pt x="0" y="2391410"/>
                  </a:cubicBezTo>
                  <a:lnTo>
                    <a:pt x="0" y="3149600"/>
                  </a:lnTo>
                  <a:lnTo>
                    <a:pt x="744220" y="3149600"/>
                  </a:lnTo>
                  <a:cubicBezTo>
                    <a:pt x="977900" y="3155950"/>
                    <a:pt x="1117600" y="3238500"/>
                    <a:pt x="1117600" y="3340100"/>
                  </a:cubicBezTo>
                  <a:cubicBezTo>
                    <a:pt x="1117600" y="3393440"/>
                    <a:pt x="1065530" y="3442970"/>
                    <a:pt x="981710" y="3477260"/>
                  </a:cubicBezTo>
                  <a:cubicBezTo>
                    <a:pt x="942340" y="3496310"/>
                    <a:pt x="791210" y="3557270"/>
                    <a:pt x="791210" y="3646170"/>
                  </a:cubicBezTo>
                  <a:cubicBezTo>
                    <a:pt x="789940" y="3656330"/>
                    <a:pt x="792480" y="3658870"/>
                    <a:pt x="793750" y="3666490"/>
                  </a:cubicBezTo>
                  <a:cubicBezTo>
                    <a:pt x="816610" y="3763010"/>
                    <a:pt x="1007110" y="3837940"/>
                    <a:pt x="1238250" y="3837940"/>
                  </a:cubicBezTo>
                  <a:cubicBezTo>
                    <a:pt x="1469390" y="3837940"/>
                    <a:pt x="1659890" y="3763010"/>
                    <a:pt x="1682750" y="3666490"/>
                  </a:cubicBezTo>
                  <a:cubicBezTo>
                    <a:pt x="1684020" y="3660140"/>
                    <a:pt x="1685290" y="3657600"/>
                    <a:pt x="1685290" y="3646170"/>
                  </a:cubicBezTo>
                  <a:cubicBezTo>
                    <a:pt x="1685290" y="3533140"/>
                    <a:pt x="1534160" y="3489960"/>
                    <a:pt x="1494790" y="3477260"/>
                  </a:cubicBezTo>
                  <a:cubicBezTo>
                    <a:pt x="1410970" y="3442970"/>
                    <a:pt x="1358900" y="3393440"/>
                    <a:pt x="1358900" y="3340100"/>
                  </a:cubicBezTo>
                  <a:cubicBezTo>
                    <a:pt x="1358900" y="3238500"/>
                    <a:pt x="1499870" y="3155950"/>
                    <a:pt x="1733550" y="3149600"/>
                  </a:cubicBezTo>
                  <a:lnTo>
                    <a:pt x="2439670" y="3149600"/>
                  </a:lnTo>
                  <a:lnTo>
                    <a:pt x="2439670" y="2717800"/>
                  </a:lnTo>
                  <a:lnTo>
                    <a:pt x="2440940" y="2385060"/>
                  </a:lnTo>
                  <a:close/>
                </a:path>
              </a:pathLst>
            </a:custGeom>
            <a:blipFill>
              <a:blip r:embed="rId5"/>
              <a:stretch>
                <a:fillRect l="-34482" r="-34482"/>
              </a:stretch>
            </a:blipFill>
          </p:spPr>
        </p:sp>
      </p:grpSp>
      <p:grpSp>
        <p:nvGrpSpPr>
          <p:cNvPr id="17" name="Group 17"/>
          <p:cNvGrpSpPr>
            <a:grpSpLocks noChangeAspect="1"/>
          </p:cNvGrpSpPr>
          <p:nvPr/>
        </p:nvGrpSpPr>
        <p:grpSpPr>
          <a:xfrm>
            <a:off x="10187497" y="2883947"/>
            <a:ext cx="2036696" cy="3202339"/>
            <a:chOff x="0" y="0"/>
            <a:chExt cx="2440940" cy="3837940"/>
          </a:xfrm>
        </p:grpSpPr>
        <p:sp>
          <p:nvSpPr>
            <p:cNvPr id="18" name="Freeform 18"/>
            <p:cNvSpPr/>
            <p:nvPr/>
          </p:nvSpPr>
          <p:spPr>
            <a:xfrm>
              <a:off x="0" y="0"/>
              <a:ext cx="2440940" cy="3837940"/>
            </a:xfrm>
            <a:custGeom>
              <a:avLst/>
              <a:gdLst/>
              <a:ahLst/>
              <a:cxnLst/>
              <a:rect l="l" t="t" r="r" b="b"/>
              <a:pathLst>
                <a:path w="2440940" h="3837940">
                  <a:moveTo>
                    <a:pt x="2440940" y="2385060"/>
                  </a:moveTo>
                  <a:cubicBezTo>
                    <a:pt x="2434590" y="2151380"/>
                    <a:pt x="2352040" y="2010410"/>
                    <a:pt x="2250440" y="2010410"/>
                  </a:cubicBezTo>
                  <a:cubicBezTo>
                    <a:pt x="2197100" y="2010410"/>
                    <a:pt x="2147570" y="2062480"/>
                    <a:pt x="2113280" y="2146300"/>
                  </a:cubicBezTo>
                  <a:cubicBezTo>
                    <a:pt x="2095500" y="2185670"/>
                    <a:pt x="2033270" y="2336800"/>
                    <a:pt x="1944370" y="2336800"/>
                  </a:cubicBezTo>
                  <a:cubicBezTo>
                    <a:pt x="1934210" y="2338070"/>
                    <a:pt x="1931670" y="2335530"/>
                    <a:pt x="1924050" y="2334260"/>
                  </a:cubicBezTo>
                  <a:cubicBezTo>
                    <a:pt x="1827530" y="2311400"/>
                    <a:pt x="1752600" y="2120900"/>
                    <a:pt x="1752600" y="1889760"/>
                  </a:cubicBezTo>
                  <a:cubicBezTo>
                    <a:pt x="1752600" y="1658620"/>
                    <a:pt x="1827530" y="1468120"/>
                    <a:pt x="1924050" y="1445260"/>
                  </a:cubicBezTo>
                  <a:cubicBezTo>
                    <a:pt x="1930400" y="1443990"/>
                    <a:pt x="1932940" y="1442720"/>
                    <a:pt x="1944370" y="1442720"/>
                  </a:cubicBezTo>
                  <a:cubicBezTo>
                    <a:pt x="2057400" y="1442720"/>
                    <a:pt x="2100580" y="1593850"/>
                    <a:pt x="2113280" y="1633220"/>
                  </a:cubicBezTo>
                  <a:cubicBezTo>
                    <a:pt x="2147570" y="1717040"/>
                    <a:pt x="2197100" y="1769110"/>
                    <a:pt x="2250440" y="1769110"/>
                  </a:cubicBezTo>
                  <a:cubicBezTo>
                    <a:pt x="2352040" y="1769110"/>
                    <a:pt x="2434590" y="1628140"/>
                    <a:pt x="2440940" y="1394460"/>
                  </a:cubicBezTo>
                  <a:lnTo>
                    <a:pt x="2440940" y="688340"/>
                  </a:lnTo>
                  <a:lnTo>
                    <a:pt x="1681480" y="688340"/>
                  </a:lnTo>
                  <a:cubicBezTo>
                    <a:pt x="1447800" y="681990"/>
                    <a:pt x="1306830" y="599440"/>
                    <a:pt x="1306830" y="497840"/>
                  </a:cubicBezTo>
                  <a:cubicBezTo>
                    <a:pt x="1306830" y="444500"/>
                    <a:pt x="1358900" y="394970"/>
                    <a:pt x="1442720" y="360680"/>
                  </a:cubicBezTo>
                  <a:cubicBezTo>
                    <a:pt x="1483360" y="342900"/>
                    <a:pt x="1633220" y="280670"/>
                    <a:pt x="1633220" y="191770"/>
                  </a:cubicBezTo>
                  <a:cubicBezTo>
                    <a:pt x="1634490" y="181610"/>
                    <a:pt x="1631950" y="179070"/>
                    <a:pt x="1630680" y="171450"/>
                  </a:cubicBezTo>
                  <a:cubicBezTo>
                    <a:pt x="1607820" y="74930"/>
                    <a:pt x="1417320" y="0"/>
                    <a:pt x="1186180" y="0"/>
                  </a:cubicBezTo>
                  <a:cubicBezTo>
                    <a:pt x="955040" y="0"/>
                    <a:pt x="764540" y="74930"/>
                    <a:pt x="741680" y="171450"/>
                  </a:cubicBezTo>
                  <a:cubicBezTo>
                    <a:pt x="740410" y="177800"/>
                    <a:pt x="739140" y="180340"/>
                    <a:pt x="739140" y="191770"/>
                  </a:cubicBezTo>
                  <a:cubicBezTo>
                    <a:pt x="739140" y="304800"/>
                    <a:pt x="890270" y="347980"/>
                    <a:pt x="929640" y="360680"/>
                  </a:cubicBezTo>
                  <a:cubicBezTo>
                    <a:pt x="1013460" y="394970"/>
                    <a:pt x="1065530" y="444500"/>
                    <a:pt x="1065530" y="497840"/>
                  </a:cubicBezTo>
                  <a:cubicBezTo>
                    <a:pt x="1065530" y="599440"/>
                    <a:pt x="924560" y="681990"/>
                    <a:pt x="690880" y="688340"/>
                  </a:cubicBezTo>
                  <a:lnTo>
                    <a:pt x="0" y="688340"/>
                  </a:lnTo>
                  <a:lnTo>
                    <a:pt x="0" y="1400810"/>
                  </a:lnTo>
                  <a:cubicBezTo>
                    <a:pt x="6350" y="1634490"/>
                    <a:pt x="88900" y="1775460"/>
                    <a:pt x="190500" y="1775460"/>
                  </a:cubicBezTo>
                  <a:cubicBezTo>
                    <a:pt x="243840" y="1775460"/>
                    <a:pt x="293370" y="1723390"/>
                    <a:pt x="327660" y="1639570"/>
                  </a:cubicBezTo>
                  <a:cubicBezTo>
                    <a:pt x="340360" y="1600200"/>
                    <a:pt x="383540" y="1449070"/>
                    <a:pt x="496570" y="1449070"/>
                  </a:cubicBezTo>
                  <a:cubicBezTo>
                    <a:pt x="508000" y="1449070"/>
                    <a:pt x="509270" y="1450340"/>
                    <a:pt x="515620" y="1451610"/>
                  </a:cubicBezTo>
                  <a:cubicBezTo>
                    <a:pt x="612140" y="1474470"/>
                    <a:pt x="687070" y="1664970"/>
                    <a:pt x="687070" y="1896110"/>
                  </a:cubicBezTo>
                  <a:cubicBezTo>
                    <a:pt x="687070" y="2127250"/>
                    <a:pt x="612140" y="2317750"/>
                    <a:pt x="515620" y="2340610"/>
                  </a:cubicBezTo>
                  <a:cubicBezTo>
                    <a:pt x="509270" y="2341880"/>
                    <a:pt x="506730" y="2344420"/>
                    <a:pt x="496570" y="2343150"/>
                  </a:cubicBezTo>
                  <a:cubicBezTo>
                    <a:pt x="407670" y="2343150"/>
                    <a:pt x="346710" y="2193290"/>
                    <a:pt x="327660" y="2152650"/>
                  </a:cubicBezTo>
                  <a:cubicBezTo>
                    <a:pt x="293370" y="2068830"/>
                    <a:pt x="243840" y="2016760"/>
                    <a:pt x="190500" y="2016760"/>
                  </a:cubicBezTo>
                  <a:cubicBezTo>
                    <a:pt x="88900" y="2016760"/>
                    <a:pt x="6350" y="2157730"/>
                    <a:pt x="0" y="2391410"/>
                  </a:cubicBezTo>
                  <a:lnTo>
                    <a:pt x="0" y="3149600"/>
                  </a:lnTo>
                  <a:lnTo>
                    <a:pt x="744220" y="3149600"/>
                  </a:lnTo>
                  <a:cubicBezTo>
                    <a:pt x="977900" y="3155950"/>
                    <a:pt x="1117600" y="3238500"/>
                    <a:pt x="1117600" y="3340100"/>
                  </a:cubicBezTo>
                  <a:cubicBezTo>
                    <a:pt x="1117600" y="3393440"/>
                    <a:pt x="1065530" y="3442970"/>
                    <a:pt x="981710" y="3477260"/>
                  </a:cubicBezTo>
                  <a:cubicBezTo>
                    <a:pt x="942340" y="3496310"/>
                    <a:pt x="791210" y="3557270"/>
                    <a:pt x="791210" y="3646170"/>
                  </a:cubicBezTo>
                  <a:cubicBezTo>
                    <a:pt x="789940" y="3656330"/>
                    <a:pt x="792480" y="3658870"/>
                    <a:pt x="793750" y="3666490"/>
                  </a:cubicBezTo>
                  <a:cubicBezTo>
                    <a:pt x="816610" y="3763010"/>
                    <a:pt x="1007110" y="3837940"/>
                    <a:pt x="1238250" y="3837940"/>
                  </a:cubicBezTo>
                  <a:cubicBezTo>
                    <a:pt x="1469390" y="3837940"/>
                    <a:pt x="1659890" y="3763010"/>
                    <a:pt x="1682750" y="3666490"/>
                  </a:cubicBezTo>
                  <a:cubicBezTo>
                    <a:pt x="1684020" y="3660140"/>
                    <a:pt x="1685290" y="3657600"/>
                    <a:pt x="1685290" y="3646170"/>
                  </a:cubicBezTo>
                  <a:cubicBezTo>
                    <a:pt x="1685290" y="3533140"/>
                    <a:pt x="1534160" y="3489960"/>
                    <a:pt x="1494790" y="3477260"/>
                  </a:cubicBezTo>
                  <a:cubicBezTo>
                    <a:pt x="1410970" y="3442970"/>
                    <a:pt x="1358900" y="3393440"/>
                    <a:pt x="1358900" y="3340100"/>
                  </a:cubicBezTo>
                  <a:cubicBezTo>
                    <a:pt x="1358900" y="3238500"/>
                    <a:pt x="1499870" y="3155950"/>
                    <a:pt x="1733550" y="3149600"/>
                  </a:cubicBezTo>
                  <a:lnTo>
                    <a:pt x="2439670" y="3149600"/>
                  </a:lnTo>
                  <a:lnTo>
                    <a:pt x="2439670" y="2717800"/>
                  </a:lnTo>
                  <a:lnTo>
                    <a:pt x="2440940" y="2385060"/>
                  </a:lnTo>
                  <a:close/>
                </a:path>
              </a:pathLst>
            </a:custGeom>
            <a:blipFill>
              <a:blip r:embed="rId6"/>
              <a:stretch>
                <a:fillRect l="-29415" r="-29415"/>
              </a:stretch>
            </a:blipFill>
          </p:spPr>
        </p:sp>
      </p:grpSp>
    </p:spTree>
  </p:cSld>
  <p:clrMapOvr>
    <a:masterClrMapping/>
  </p:clrMapOvr>
  <mc:AlternateContent xmlns:mc="http://schemas.openxmlformats.org/markup-compatibility/2006" xmlns:p14="http://schemas.microsoft.com/office/powerpoint/2010/main">
    <mc:Choice Requires="p14">
      <p:transition spd="slow" p14:dur="2000" advTm="39086"/>
    </mc:Choice>
    <mc:Fallback xmlns="">
      <p:transition spd="slow" advTm="3908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57CA7227-5B9F-4AAD-9319-8F36C83123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5422" y="7762771"/>
            <a:ext cx="1575686" cy="1586191"/>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a:extLst>
              <a:ext uri="{FF2B5EF4-FFF2-40B4-BE49-F238E27FC236}">
                <a16:creationId xmlns:a16="http://schemas.microsoft.com/office/drawing/2014/main" id="{C06412A3-EEE7-42CB-BCB9-98D9877572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1189" y="4674239"/>
            <a:ext cx="2077154" cy="208959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8ADEC91A-AF6A-4839-A5D8-D7CBBBEBF9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29514" y="4929396"/>
            <a:ext cx="2424964" cy="2451908"/>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a:extLst>
              <a:ext uri="{FF2B5EF4-FFF2-40B4-BE49-F238E27FC236}">
                <a16:creationId xmlns:a16="http://schemas.microsoft.com/office/drawing/2014/main" id="{DA531836-FE7F-4D8F-971F-18C0A7E5CB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08922" y="7417110"/>
            <a:ext cx="2222708" cy="224357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6C7BEA4B-69A0-46C7-99D0-D37393F3D42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94127" y="7455818"/>
            <a:ext cx="2512190" cy="2539949"/>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a:extLst>
              <a:ext uri="{FF2B5EF4-FFF2-40B4-BE49-F238E27FC236}">
                <a16:creationId xmlns:a16="http://schemas.microsoft.com/office/drawing/2014/main" id="{D73C3D15-3075-4E84-AD9B-236E2106D37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979635" y="4016463"/>
            <a:ext cx="3171097" cy="319667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36AAA224-6E51-4505-B435-3DBDD64470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992" y="4661266"/>
            <a:ext cx="1428750" cy="1438275"/>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p:cNvSpPr/>
          <p:nvPr/>
        </p:nvSpPr>
        <p:spPr>
          <a:xfrm>
            <a:off x="0" y="0"/>
            <a:ext cx="18288000" cy="3577530"/>
          </a:xfrm>
          <a:prstGeom prst="rect">
            <a:avLst/>
          </a:prstGeom>
          <a:solidFill>
            <a:srgbClr val="226A28"/>
          </a:solidFill>
        </p:spPr>
      </p:sp>
      <p:sp>
        <p:nvSpPr>
          <p:cNvPr id="3" name="TextBox 3"/>
          <p:cNvSpPr txBox="1"/>
          <p:nvPr/>
        </p:nvSpPr>
        <p:spPr>
          <a:xfrm>
            <a:off x="512046" y="468600"/>
            <a:ext cx="16312371" cy="2783205"/>
          </a:xfrm>
          <a:prstGeom prst="rect">
            <a:avLst/>
          </a:prstGeom>
        </p:spPr>
        <p:txBody>
          <a:bodyPr lIns="0" tIns="0" rIns="0" bIns="0" rtlCol="0" anchor="t">
            <a:spAutoFit/>
          </a:bodyPr>
          <a:lstStyle/>
          <a:p>
            <a:pPr marL="0" lvl="0" indent="0" algn="l">
              <a:lnSpc>
                <a:spcPts val="7200"/>
              </a:lnSpc>
              <a:spcBef>
                <a:spcPct val="0"/>
              </a:spcBef>
            </a:pPr>
            <a:r>
              <a:rPr lang="en-US" sz="7200">
                <a:solidFill>
                  <a:srgbClr val="FFFFFF"/>
                </a:solidFill>
                <a:latin typeface="Open Sauce SemiBold"/>
              </a:rPr>
              <a:t>F</a:t>
            </a:r>
            <a:r>
              <a:rPr lang="en-US" sz="7200" u="none">
                <a:solidFill>
                  <a:srgbClr val="FFFFFF"/>
                </a:solidFill>
                <a:latin typeface="Open Sauce SemiBold"/>
              </a:rPr>
              <a:t>or some pupils it will be appropriate to</a:t>
            </a:r>
          </a:p>
          <a:p>
            <a:pPr marL="0" lvl="0" indent="0" algn="l">
              <a:lnSpc>
                <a:spcPts val="7200"/>
              </a:lnSpc>
              <a:spcBef>
                <a:spcPct val="0"/>
              </a:spcBef>
            </a:pPr>
            <a:r>
              <a:rPr lang="en-US" sz="7200" u="none">
                <a:solidFill>
                  <a:srgbClr val="FFFFFF"/>
                </a:solidFill>
                <a:latin typeface="Open Sauce SemiBold"/>
              </a:rPr>
              <a:t>teach...</a:t>
            </a:r>
          </a:p>
        </p:txBody>
      </p:sp>
      <p:sp>
        <p:nvSpPr>
          <p:cNvPr id="4" name="AutoShape 4"/>
          <p:cNvSpPr/>
          <p:nvPr/>
        </p:nvSpPr>
        <p:spPr>
          <a:xfrm>
            <a:off x="-285750" y="3577530"/>
            <a:ext cx="18859500" cy="9525"/>
          </a:xfrm>
          <a:prstGeom prst="rect">
            <a:avLst/>
          </a:prstGeom>
          <a:solidFill>
            <a:srgbClr val="272727">
              <a:alpha val="19607"/>
            </a:srgbClr>
          </a:solidFill>
        </p:spPr>
      </p:sp>
      <p:sp>
        <p:nvSpPr>
          <p:cNvPr id="5" name="AutoShape 5"/>
          <p:cNvSpPr/>
          <p:nvPr/>
        </p:nvSpPr>
        <p:spPr>
          <a:xfrm>
            <a:off x="6088901" y="3577530"/>
            <a:ext cx="9525" cy="10287000"/>
          </a:xfrm>
          <a:prstGeom prst="rect">
            <a:avLst/>
          </a:prstGeom>
          <a:solidFill>
            <a:srgbClr val="272727">
              <a:alpha val="19607"/>
            </a:srgbClr>
          </a:solidFill>
        </p:spPr>
      </p:sp>
      <p:sp>
        <p:nvSpPr>
          <p:cNvPr id="6" name="AutoShape 6"/>
          <p:cNvSpPr/>
          <p:nvPr/>
        </p:nvSpPr>
        <p:spPr>
          <a:xfrm>
            <a:off x="12168839" y="3577530"/>
            <a:ext cx="9525" cy="10287000"/>
          </a:xfrm>
          <a:prstGeom prst="rect">
            <a:avLst/>
          </a:prstGeom>
          <a:solidFill>
            <a:srgbClr val="272727">
              <a:alpha val="19607"/>
            </a:srgbClr>
          </a:solidFill>
        </p:spPr>
      </p:sp>
      <p:grpSp>
        <p:nvGrpSpPr>
          <p:cNvPr id="7" name="Group 7"/>
          <p:cNvGrpSpPr/>
          <p:nvPr/>
        </p:nvGrpSpPr>
        <p:grpSpPr>
          <a:xfrm>
            <a:off x="17050582" y="9535498"/>
            <a:ext cx="425784" cy="151580"/>
            <a:chOff x="0" y="0"/>
            <a:chExt cx="1426955" cy="508000"/>
          </a:xfrm>
        </p:grpSpPr>
        <p:sp>
          <p:nvSpPr>
            <p:cNvPr id="8" name="Freeform 8"/>
            <p:cNvSpPr/>
            <p:nvPr/>
          </p:nvSpPr>
          <p:spPr>
            <a:xfrm>
              <a:off x="0" y="215900"/>
              <a:ext cx="1131045" cy="76200"/>
            </a:xfrm>
            <a:custGeom>
              <a:avLst/>
              <a:gdLst/>
              <a:ahLst/>
              <a:cxnLst/>
              <a:rect l="l" t="t" r="r" b="b"/>
              <a:pathLst>
                <a:path w="1131045" h="76200">
                  <a:moveTo>
                    <a:pt x="0" y="0"/>
                  </a:moveTo>
                  <a:lnTo>
                    <a:pt x="1131045" y="0"/>
                  </a:lnTo>
                  <a:lnTo>
                    <a:pt x="1131045" y="76200"/>
                  </a:lnTo>
                  <a:lnTo>
                    <a:pt x="0" y="76200"/>
                  </a:lnTo>
                  <a:close/>
                </a:path>
              </a:pathLst>
            </a:custGeom>
            <a:solidFill>
              <a:srgbClr val="000000"/>
            </a:solidFill>
          </p:spPr>
        </p:sp>
        <p:sp>
          <p:nvSpPr>
            <p:cNvPr id="9" name="Freeform 9"/>
            <p:cNvSpPr/>
            <p:nvPr/>
          </p:nvSpPr>
          <p:spPr>
            <a:xfrm>
              <a:off x="1052305" y="1270"/>
              <a:ext cx="374650" cy="505460"/>
            </a:xfrm>
            <a:custGeom>
              <a:avLst/>
              <a:gdLst/>
              <a:ahLst/>
              <a:cxnLst/>
              <a:rect l="l" t="t" r="r" b="b"/>
              <a:pathLst>
                <a:path w="374650" h="505460">
                  <a:moveTo>
                    <a:pt x="0" y="505460"/>
                  </a:moveTo>
                  <a:lnTo>
                    <a:pt x="0" y="0"/>
                  </a:lnTo>
                  <a:lnTo>
                    <a:pt x="374650" y="252730"/>
                  </a:lnTo>
                  <a:close/>
                </a:path>
              </a:pathLst>
            </a:custGeom>
            <a:solidFill>
              <a:srgbClr val="000000"/>
            </a:solidFill>
          </p:spPr>
        </p:sp>
      </p:grpSp>
      <p:pic>
        <p:nvPicPr>
          <p:cNvPr id="10" name="Picture 10"/>
          <p:cNvPicPr>
            <a:picLocks noChangeAspect="1"/>
          </p:cNvPicPr>
          <p:nvPr/>
        </p:nvPicPr>
        <p:blipFill>
          <a:blip r:embed="rId8"/>
          <a:srcRect/>
          <a:stretch>
            <a:fillRect/>
          </a:stretch>
        </p:blipFill>
        <p:spPr>
          <a:xfrm>
            <a:off x="16389535" y="590571"/>
            <a:ext cx="869765" cy="959216"/>
          </a:xfrm>
          <a:prstGeom prst="rect">
            <a:avLst/>
          </a:prstGeom>
        </p:spPr>
      </p:pic>
      <p:sp>
        <p:nvSpPr>
          <p:cNvPr id="18" name="TextBox 18"/>
          <p:cNvSpPr txBox="1"/>
          <p:nvPr/>
        </p:nvSpPr>
        <p:spPr>
          <a:xfrm>
            <a:off x="8175744" y="5788883"/>
            <a:ext cx="4002620" cy="786765"/>
          </a:xfrm>
          <a:prstGeom prst="rect">
            <a:avLst/>
          </a:prstGeom>
        </p:spPr>
        <p:txBody>
          <a:bodyPr lIns="0" tIns="0" rIns="0" bIns="0" rtlCol="0" anchor="t">
            <a:spAutoFit/>
          </a:bodyPr>
          <a:lstStyle/>
          <a:p>
            <a:pPr algn="ctr">
              <a:lnSpc>
                <a:spcPts val="3150"/>
              </a:lnSpc>
            </a:pPr>
            <a:r>
              <a:rPr lang="en-US" sz="2100" spc="42">
                <a:solidFill>
                  <a:srgbClr val="EEF0F2"/>
                </a:solidFill>
                <a:latin typeface="Open Sauce"/>
              </a:rPr>
              <a:t>Contraception </a:t>
            </a:r>
          </a:p>
          <a:p>
            <a:pPr marL="0" lvl="0" indent="0" algn="ctr">
              <a:lnSpc>
                <a:spcPts val="3150"/>
              </a:lnSpc>
              <a:spcBef>
                <a:spcPct val="0"/>
              </a:spcBef>
            </a:pPr>
            <a:r>
              <a:rPr lang="en-US" sz="2100" spc="42">
                <a:solidFill>
                  <a:srgbClr val="EEF0F2"/>
                </a:solidFill>
                <a:latin typeface="Open Sauce"/>
              </a:rPr>
              <a:t>and Abortion</a:t>
            </a:r>
          </a:p>
        </p:txBody>
      </p:sp>
      <p:sp>
        <p:nvSpPr>
          <p:cNvPr id="19" name="TextBox 19"/>
          <p:cNvSpPr txBox="1"/>
          <p:nvPr/>
        </p:nvSpPr>
        <p:spPr>
          <a:xfrm>
            <a:off x="272066" y="5148803"/>
            <a:ext cx="1893705" cy="386715"/>
          </a:xfrm>
          <a:prstGeom prst="rect">
            <a:avLst/>
          </a:prstGeom>
        </p:spPr>
        <p:txBody>
          <a:bodyPr lIns="0" tIns="0" rIns="0" bIns="0" rtlCol="0" anchor="t">
            <a:spAutoFit/>
          </a:bodyPr>
          <a:lstStyle/>
          <a:p>
            <a:pPr marL="0" lvl="0" indent="0" algn="ctr">
              <a:lnSpc>
                <a:spcPts val="3150"/>
              </a:lnSpc>
              <a:spcBef>
                <a:spcPct val="0"/>
              </a:spcBef>
            </a:pPr>
            <a:r>
              <a:rPr lang="en-US" sz="2100" spc="42">
                <a:solidFill>
                  <a:srgbClr val="EEF0F2"/>
                </a:solidFill>
                <a:latin typeface="Open Sauce"/>
              </a:rPr>
              <a:t>Puberty</a:t>
            </a:r>
          </a:p>
        </p:txBody>
      </p:sp>
      <p:sp>
        <p:nvSpPr>
          <p:cNvPr id="20" name="TextBox 20"/>
          <p:cNvSpPr txBox="1"/>
          <p:nvPr/>
        </p:nvSpPr>
        <p:spPr>
          <a:xfrm>
            <a:off x="14662189" y="4868768"/>
            <a:ext cx="3857733" cy="1586865"/>
          </a:xfrm>
          <a:prstGeom prst="rect">
            <a:avLst/>
          </a:prstGeom>
        </p:spPr>
        <p:txBody>
          <a:bodyPr lIns="0" tIns="0" rIns="0" bIns="0" rtlCol="0" anchor="t">
            <a:spAutoFit/>
          </a:bodyPr>
          <a:lstStyle/>
          <a:p>
            <a:pPr algn="ctr">
              <a:lnSpc>
                <a:spcPts val="3150"/>
              </a:lnSpc>
            </a:pPr>
            <a:r>
              <a:rPr lang="en-US" sz="2100" spc="42">
                <a:solidFill>
                  <a:srgbClr val="EEF0F2"/>
                </a:solidFill>
                <a:latin typeface="Open Sauce"/>
              </a:rPr>
              <a:t>Sexually Transmitted Disease </a:t>
            </a:r>
          </a:p>
          <a:p>
            <a:pPr algn="ctr">
              <a:lnSpc>
                <a:spcPts val="3150"/>
              </a:lnSpc>
            </a:pPr>
            <a:r>
              <a:rPr lang="en-US" sz="2100" spc="42">
                <a:solidFill>
                  <a:srgbClr val="EEF0F2"/>
                </a:solidFill>
                <a:latin typeface="Open Sauce"/>
              </a:rPr>
              <a:t>and </a:t>
            </a:r>
          </a:p>
          <a:p>
            <a:pPr marL="0" lvl="0" indent="0" algn="ctr">
              <a:lnSpc>
                <a:spcPts val="3150"/>
              </a:lnSpc>
              <a:spcBef>
                <a:spcPct val="0"/>
              </a:spcBef>
            </a:pPr>
            <a:r>
              <a:rPr lang="en-US" sz="2100" spc="42">
                <a:solidFill>
                  <a:srgbClr val="EEF0F2"/>
                </a:solidFill>
                <a:latin typeface="Open Sauce"/>
              </a:rPr>
              <a:t>HIV/AIDS</a:t>
            </a:r>
          </a:p>
        </p:txBody>
      </p:sp>
      <p:sp>
        <p:nvSpPr>
          <p:cNvPr id="21" name="TextBox 21"/>
          <p:cNvSpPr txBox="1"/>
          <p:nvPr/>
        </p:nvSpPr>
        <p:spPr>
          <a:xfrm>
            <a:off x="2219376" y="8326657"/>
            <a:ext cx="1893705" cy="386715"/>
          </a:xfrm>
          <a:prstGeom prst="rect">
            <a:avLst/>
          </a:prstGeom>
        </p:spPr>
        <p:txBody>
          <a:bodyPr lIns="0" tIns="0" rIns="0" bIns="0" rtlCol="0" anchor="t">
            <a:spAutoFit/>
          </a:bodyPr>
          <a:lstStyle/>
          <a:p>
            <a:pPr marL="0" lvl="0" indent="0" algn="ctr">
              <a:lnSpc>
                <a:spcPts val="3150"/>
              </a:lnSpc>
              <a:spcBef>
                <a:spcPct val="0"/>
              </a:spcBef>
            </a:pPr>
            <a:r>
              <a:rPr lang="en-US" sz="2100" spc="42">
                <a:solidFill>
                  <a:srgbClr val="EEF0F2"/>
                </a:solidFill>
                <a:latin typeface="Open Sauce"/>
              </a:rPr>
              <a:t>Consent</a:t>
            </a:r>
          </a:p>
        </p:txBody>
      </p:sp>
      <p:sp>
        <p:nvSpPr>
          <p:cNvPr id="22" name="TextBox 22"/>
          <p:cNvSpPr txBox="1"/>
          <p:nvPr/>
        </p:nvSpPr>
        <p:spPr>
          <a:xfrm>
            <a:off x="3975486" y="5468843"/>
            <a:ext cx="1893705" cy="386715"/>
          </a:xfrm>
          <a:prstGeom prst="rect">
            <a:avLst/>
          </a:prstGeom>
        </p:spPr>
        <p:txBody>
          <a:bodyPr lIns="0" tIns="0" rIns="0" bIns="0" rtlCol="0" anchor="t">
            <a:spAutoFit/>
          </a:bodyPr>
          <a:lstStyle/>
          <a:p>
            <a:pPr marL="0" lvl="0" indent="0" algn="ctr">
              <a:lnSpc>
                <a:spcPts val="3150"/>
              </a:lnSpc>
              <a:spcBef>
                <a:spcPct val="0"/>
              </a:spcBef>
            </a:pPr>
            <a:r>
              <a:rPr lang="en-US" sz="2100" spc="42">
                <a:solidFill>
                  <a:srgbClr val="EEF0F2"/>
                </a:solidFill>
                <a:latin typeface="Open Sauce"/>
              </a:rPr>
              <a:t>Online Safety</a:t>
            </a:r>
          </a:p>
        </p:txBody>
      </p:sp>
      <p:sp>
        <p:nvSpPr>
          <p:cNvPr id="23" name="TextBox 23"/>
          <p:cNvSpPr txBox="1"/>
          <p:nvPr/>
        </p:nvSpPr>
        <p:spPr>
          <a:xfrm>
            <a:off x="6144167" y="8555867"/>
            <a:ext cx="2441057" cy="386715"/>
          </a:xfrm>
          <a:prstGeom prst="rect">
            <a:avLst/>
          </a:prstGeom>
        </p:spPr>
        <p:txBody>
          <a:bodyPr lIns="0" tIns="0" rIns="0" bIns="0" rtlCol="0" anchor="t">
            <a:spAutoFit/>
          </a:bodyPr>
          <a:lstStyle/>
          <a:p>
            <a:pPr marL="0" lvl="0" indent="0" algn="ctr">
              <a:lnSpc>
                <a:spcPts val="3150"/>
              </a:lnSpc>
              <a:spcBef>
                <a:spcPct val="0"/>
              </a:spcBef>
            </a:pPr>
            <a:r>
              <a:rPr lang="en-US" sz="2100" spc="42">
                <a:solidFill>
                  <a:srgbClr val="EEF0F2"/>
                </a:solidFill>
                <a:latin typeface="Open Sauce"/>
              </a:rPr>
              <a:t>Sexual Identity</a:t>
            </a:r>
          </a:p>
        </p:txBody>
      </p:sp>
      <p:sp>
        <p:nvSpPr>
          <p:cNvPr id="24" name="TextBox 24"/>
          <p:cNvSpPr txBox="1"/>
          <p:nvPr/>
        </p:nvSpPr>
        <p:spPr>
          <a:xfrm>
            <a:off x="12264253" y="8395847"/>
            <a:ext cx="2441057" cy="386715"/>
          </a:xfrm>
          <a:prstGeom prst="rect">
            <a:avLst/>
          </a:prstGeom>
        </p:spPr>
        <p:txBody>
          <a:bodyPr lIns="0" tIns="0" rIns="0" bIns="0" rtlCol="0" anchor="t">
            <a:spAutoFit/>
          </a:bodyPr>
          <a:lstStyle/>
          <a:p>
            <a:pPr marL="0" lvl="0" indent="0" algn="ctr">
              <a:lnSpc>
                <a:spcPts val="3150"/>
              </a:lnSpc>
              <a:spcBef>
                <a:spcPct val="0"/>
              </a:spcBef>
            </a:pPr>
            <a:r>
              <a:rPr lang="en-US" sz="2100" spc="42">
                <a:solidFill>
                  <a:srgbClr val="EEF0F2"/>
                </a:solidFill>
                <a:latin typeface="Open Sauce"/>
              </a:rPr>
              <a:t>Drugs/Alcohol</a:t>
            </a:r>
          </a:p>
        </p:txBody>
      </p:sp>
    </p:spTree>
  </p:cSld>
  <p:clrMapOvr>
    <a:masterClrMapping/>
  </p:clrMapOvr>
  <mc:AlternateContent xmlns:mc="http://schemas.openxmlformats.org/markup-compatibility/2006" xmlns:p14="http://schemas.microsoft.com/office/powerpoint/2010/main">
    <mc:Choice Requires="p14">
      <p:transition spd="slow" p14:dur="2000" advTm="26898"/>
    </mc:Choice>
    <mc:Fallback xmlns="">
      <p:transition spd="slow" advTm="2689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0"/>
            <a:ext cx="18288000" cy="3577530"/>
          </a:xfrm>
          <a:prstGeom prst="rect">
            <a:avLst/>
          </a:prstGeom>
          <a:solidFill>
            <a:srgbClr val="226A28"/>
          </a:solidFill>
        </p:spPr>
      </p:sp>
      <p:sp>
        <p:nvSpPr>
          <p:cNvPr id="3" name="TextBox 3"/>
          <p:cNvSpPr txBox="1"/>
          <p:nvPr/>
        </p:nvSpPr>
        <p:spPr>
          <a:xfrm>
            <a:off x="512046" y="468600"/>
            <a:ext cx="16312371" cy="2783205"/>
          </a:xfrm>
          <a:prstGeom prst="rect">
            <a:avLst/>
          </a:prstGeom>
        </p:spPr>
        <p:txBody>
          <a:bodyPr lIns="0" tIns="0" rIns="0" bIns="0" rtlCol="0" anchor="t">
            <a:spAutoFit/>
          </a:bodyPr>
          <a:lstStyle/>
          <a:p>
            <a:pPr marL="0" lvl="0" indent="0" algn="l">
              <a:lnSpc>
                <a:spcPts val="7200"/>
              </a:lnSpc>
              <a:spcBef>
                <a:spcPct val="0"/>
              </a:spcBef>
            </a:pPr>
            <a:r>
              <a:rPr lang="en-US" sz="7200">
                <a:solidFill>
                  <a:srgbClr val="FFFFFF"/>
                </a:solidFill>
                <a:latin typeface="Open Sauce SemiBold"/>
              </a:rPr>
              <a:t>Pa</a:t>
            </a:r>
            <a:r>
              <a:rPr lang="en-US" sz="7200" u="none">
                <a:solidFill>
                  <a:srgbClr val="FFFFFF"/>
                </a:solidFill>
                <a:latin typeface="Open Sauce SemiBold"/>
              </a:rPr>
              <a:t>rental right </a:t>
            </a:r>
          </a:p>
          <a:p>
            <a:pPr marL="0" lvl="0" indent="0" algn="l">
              <a:lnSpc>
                <a:spcPts val="7200"/>
              </a:lnSpc>
              <a:spcBef>
                <a:spcPct val="0"/>
              </a:spcBef>
            </a:pPr>
            <a:r>
              <a:rPr lang="en-US" sz="7200" u="none">
                <a:solidFill>
                  <a:srgbClr val="FFFFFF"/>
                </a:solidFill>
                <a:latin typeface="Open Sauce SemiBold"/>
              </a:rPr>
              <a:t>to withdraw their child</a:t>
            </a:r>
          </a:p>
          <a:p>
            <a:pPr marL="0" lvl="0" indent="0" algn="l">
              <a:lnSpc>
                <a:spcPts val="7200"/>
              </a:lnSpc>
              <a:spcBef>
                <a:spcPct val="0"/>
              </a:spcBef>
            </a:pPr>
            <a:r>
              <a:rPr lang="en-US" sz="7200" u="none">
                <a:solidFill>
                  <a:srgbClr val="FFFFFF"/>
                </a:solidFill>
                <a:latin typeface="Open Sauce SemiBold"/>
              </a:rPr>
              <a:t>from lessons</a:t>
            </a:r>
          </a:p>
        </p:txBody>
      </p:sp>
      <p:sp>
        <p:nvSpPr>
          <p:cNvPr id="4" name="AutoShape 4"/>
          <p:cNvSpPr/>
          <p:nvPr/>
        </p:nvSpPr>
        <p:spPr>
          <a:xfrm>
            <a:off x="-285750" y="3577530"/>
            <a:ext cx="18859500" cy="9525"/>
          </a:xfrm>
          <a:prstGeom prst="rect">
            <a:avLst/>
          </a:prstGeom>
          <a:solidFill>
            <a:srgbClr val="272727">
              <a:alpha val="19607"/>
            </a:srgbClr>
          </a:solidFill>
        </p:spPr>
      </p:sp>
      <p:grpSp>
        <p:nvGrpSpPr>
          <p:cNvPr id="5" name="Group 5"/>
          <p:cNvGrpSpPr/>
          <p:nvPr/>
        </p:nvGrpSpPr>
        <p:grpSpPr>
          <a:xfrm>
            <a:off x="17050582" y="9535498"/>
            <a:ext cx="425784" cy="151580"/>
            <a:chOff x="0" y="0"/>
            <a:chExt cx="1426955" cy="508000"/>
          </a:xfrm>
        </p:grpSpPr>
        <p:sp>
          <p:nvSpPr>
            <p:cNvPr id="6" name="Freeform 6"/>
            <p:cNvSpPr/>
            <p:nvPr/>
          </p:nvSpPr>
          <p:spPr>
            <a:xfrm>
              <a:off x="0" y="215900"/>
              <a:ext cx="1131045" cy="76200"/>
            </a:xfrm>
            <a:custGeom>
              <a:avLst/>
              <a:gdLst/>
              <a:ahLst/>
              <a:cxnLst/>
              <a:rect l="l" t="t" r="r" b="b"/>
              <a:pathLst>
                <a:path w="1131045" h="76200">
                  <a:moveTo>
                    <a:pt x="0" y="0"/>
                  </a:moveTo>
                  <a:lnTo>
                    <a:pt x="1131045" y="0"/>
                  </a:lnTo>
                  <a:lnTo>
                    <a:pt x="1131045" y="76200"/>
                  </a:lnTo>
                  <a:lnTo>
                    <a:pt x="0" y="76200"/>
                  </a:lnTo>
                  <a:close/>
                </a:path>
              </a:pathLst>
            </a:custGeom>
            <a:solidFill>
              <a:srgbClr val="000000"/>
            </a:solidFill>
          </p:spPr>
        </p:sp>
        <p:sp>
          <p:nvSpPr>
            <p:cNvPr id="7" name="Freeform 7"/>
            <p:cNvSpPr/>
            <p:nvPr/>
          </p:nvSpPr>
          <p:spPr>
            <a:xfrm>
              <a:off x="1052305" y="1270"/>
              <a:ext cx="374650" cy="505460"/>
            </a:xfrm>
            <a:custGeom>
              <a:avLst/>
              <a:gdLst/>
              <a:ahLst/>
              <a:cxnLst/>
              <a:rect l="l" t="t" r="r" b="b"/>
              <a:pathLst>
                <a:path w="374650" h="505460">
                  <a:moveTo>
                    <a:pt x="0" y="505460"/>
                  </a:moveTo>
                  <a:lnTo>
                    <a:pt x="0" y="0"/>
                  </a:lnTo>
                  <a:lnTo>
                    <a:pt x="374650" y="252730"/>
                  </a:lnTo>
                  <a:close/>
                </a:path>
              </a:pathLst>
            </a:custGeom>
            <a:solidFill>
              <a:srgbClr val="000000"/>
            </a:solidFill>
          </p:spPr>
        </p:sp>
      </p:grpSp>
      <p:pic>
        <p:nvPicPr>
          <p:cNvPr id="8" name="Picture 8"/>
          <p:cNvPicPr>
            <a:picLocks noChangeAspect="1"/>
          </p:cNvPicPr>
          <p:nvPr/>
        </p:nvPicPr>
        <p:blipFill>
          <a:blip r:embed="rId2"/>
          <a:srcRect/>
          <a:stretch>
            <a:fillRect/>
          </a:stretch>
        </p:blipFill>
        <p:spPr>
          <a:xfrm>
            <a:off x="16389535" y="590571"/>
            <a:ext cx="869765" cy="959216"/>
          </a:xfrm>
          <a:prstGeom prst="rect">
            <a:avLst/>
          </a:prstGeom>
        </p:spPr>
      </p:pic>
      <p:grpSp>
        <p:nvGrpSpPr>
          <p:cNvPr id="9" name="Group 9"/>
          <p:cNvGrpSpPr/>
          <p:nvPr/>
        </p:nvGrpSpPr>
        <p:grpSpPr>
          <a:xfrm>
            <a:off x="2290469" y="3877648"/>
            <a:ext cx="15773319" cy="2985484"/>
            <a:chOff x="0" y="0"/>
            <a:chExt cx="12122973" cy="2294567"/>
          </a:xfrm>
        </p:grpSpPr>
        <p:sp>
          <p:nvSpPr>
            <p:cNvPr id="10" name="Freeform 10"/>
            <p:cNvSpPr/>
            <p:nvPr/>
          </p:nvSpPr>
          <p:spPr>
            <a:xfrm>
              <a:off x="304800" y="304800"/>
              <a:ext cx="11818173" cy="1989767"/>
            </a:xfrm>
            <a:custGeom>
              <a:avLst/>
              <a:gdLst/>
              <a:ahLst/>
              <a:cxnLst/>
              <a:rect l="l" t="t" r="r" b="b"/>
              <a:pathLst>
                <a:path w="11818173" h="1989767">
                  <a:moveTo>
                    <a:pt x="11818173" y="0"/>
                  </a:moveTo>
                  <a:lnTo>
                    <a:pt x="11818173" y="1989767"/>
                  </a:lnTo>
                  <a:lnTo>
                    <a:pt x="0" y="1989767"/>
                  </a:lnTo>
                  <a:lnTo>
                    <a:pt x="0" y="1684967"/>
                  </a:lnTo>
                  <a:lnTo>
                    <a:pt x="11513373" y="1684967"/>
                  </a:lnTo>
                  <a:lnTo>
                    <a:pt x="11513373" y="0"/>
                  </a:lnTo>
                  <a:close/>
                </a:path>
              </a:pathLst>
            </a:custGeom>
            <a:solidFill>
              <a:srgbClr val="226A28"/>
            </a:solidFill>
          </p:spPr>
        </p:sp>
        <p:sp>
          <p:nvSpPr>
            <p:cNvPr id="11" name="Freeform 11"/>
            <p:cNvSpPr/>
            <p:nvPr/>
          </p:nvSpPr>
          <p:spPr>
            <a:xfrm>
              <a:off x="0" y="0"/>
              <a:ext cx="11818173" cy="1989767"/>
            </a:xfrm>
            <a:custGeom>
              <a:avLst/>
              <a:gdLst/>
              <a:ahLst/>
              <a:cxnLst/>
              <a:rect l="l" t="t" r="r" b="b"/>
              <a:pathLst>
                <a:path w="11818173" h="1989767">
                  <a:moveTo>
                    <a:pt x="0" y="0"/>
                  </a:moveTo>
                  <a:lnTo>
                    <a:pt x="11818173" y="0"/>
                  </a:lnTo>
                  <a:lnTo>
                    <a:pt x="11818173" y="1989767"/>
                  </a:lnTo>
                  <a:lnTo>
                    <a:pt x="0" y="1989767"/>
                  </a:lnTo>
                  <a:close/>
                </a:path>
              </a:pathLst>
            </a:custGeom>
            <a:solidFill>
              <a:srgbClr val="272727"/>
            </a:solidFill>
          </p:spPr>
        </p:sp>
      </p:grpSp>
      <p:sp>
        <p:nvSpPr>
          <p:cNvPr id="12" name="TextBox 12"/>
          <p:cNvSpPr txBox="1"/>
          <p:nvPr/>
        </p:nvSpPr>
        <p:spPr>
          <a:xfrm>
            <a:off x="1163568" y="7695899"/>
            <a:ext cx="15009328" cy="1915390"/>
          </a:xfrm>
          <a:prstGeom prst="rect">
            <a:avLst/>
          </a:prstGeom>
        </p:spPr>
        <p:txBody>
          <a:bodyPr lIns="0" tIns="0" rIns="0" bIns="0" rtlCol="0" anchor="t">
            <a:spAutoFit/>
          </a:bodyPr>
          <a:lstStyle/>
          <a:p>
            <a:pPr algn="ctr">
              <a:lnSpc>
                <a:spcPts val="2986"/>
              </a:lnSpc>
              <a:spcBef>
                <a:spcPct val="0"/>
              </a:spcBef>
            </a:pPr>
            <a:r>
              <a:rPr lang="en-US" sz="2986">
                <a:solidFill>
                  <a:srgbClr val="000000"/>
                </a:solidFill>
                <a:latin typeface="Open Sauce SemiBold"/>
              </a:rPr>
              <a:t>The science curriculum also includes content on human development, including reproduction, which there is no right to withdraw from.  However, as already stated, we will only teach content which we feel children are developmentally ready for, and we welcome input from parents in deciding what is or is not appropriate.</a:t>
            </a:r>
          </a:p>
        </p:txBody>
      </p:sp>
      <p:sp>
        <p:nvSpPr>
          <p:cNvPr id="13" name="TextBox 13"/>
          <p:cNvSpPr txBox="1"/>
          <p:nvPr/>
        </p:nvSpPr>
        <p:spPr>
          <a:xfrm>
            <a:off x="2869238" y="4272987"/>
            <a:ext cx="14607129" cy="1788651"/>
          </a:xfrm>
          <a:prstGeom prst="rect">
            <a:avLst/>
          </a:prstGeom>
        </p:spPr>
        <p:txBody>
          <a:bodyPr lIns="0" tIns="0" rIns="0" bIns="0" rtlCol="0" anchor="t">
            <a:spAutoFit/>
          </a:bodyPr>
          <a:lstStyle/>
          <a:p>
            <a:pPr algn="ctr">
              <a:lnSpc>
                <a:spcPts val="2780"/>
              </a:lnSpc>
              <a:spcBef>
                <a:spcPct val="0"/>
              </a:spcBef>
            </a:pPr>
            <a:r>
              <a:rPr lang="en-US" sz="2780">
                <a:solidFill>
                  <a:srgbClr val="EEF0F2"/>
                </a:solidFill>
                <a:latin typeface="Open Sauce SemiBold"/>
              </a:rPr>
              <a:t>You cannot withdraw your child from Relationships Education as it is now considered a statutory part of the curriculum.  </a:t>
            </a:r>
          </a:p>
          <a:p>
            <a:pPr algn="ctr">
              <a:lnSpc>
                <a:spcPts val="2780"/>
              </a:lnSpc>
              <a:spcBef>
                <a:spcPct val="0"/>
              </a:spcBef>
            </a:pPr>
            <a:endParaRPr lang="en-US" sz="2780">
              <a:solidFill>
                <a:srgbClr val="EEF0F2"/>
              </a:solidFill>
              <a:latin typeface="Open Sauce SemiBold"/>
            </a:endParaRPr>
          </a:p>
          <a:p>
            <a:pPr algn="ctr">
              <a:lnSpc>
                <a:spcPts val="2780"/>
              </a:lnSpc>
              <a:spcBef>
                <a:spcPct val="0"/>
              </a:spcBef>
            </a:pPr>
            <a:r>
              <a:rPr lang="en-US" sz="2780">
                <a:solidFill>
                  <a:srgbClr val="EEF0F2"/>
                </a:solidFill>
                <a:latin typeface="Open Sauce SemiBold"/>
              </a:rPr>
              <a:t>If you do not want your child to take part in some or all of the lessons on Sex Education you can ask that they are withdrawn. </a:t>
            </a:r>
          </a:p>
        </p:txBody>
      </p:sp>
    </p:spTree>
  </p:cSld>
  <p:clrMapOvr>
    <a:masterClrMapping/>
  </p:clrMapOvr>
  <mc:AlternateContent xmlns:mc="http://schemas.openxmlformats.org/markup-compatibility/2006" xmlns:p14="http://schemas.microsoft.com/office/powerpoint/2010/main">
    <mc:Choice Requires="p14">
      <p:transition spd="slow" p14:dur="2000" advTm="38419"/>
    </mc:Choice>
    <mc:Fallback xmlns="">
      <p:transition spd="slow" advTm="3841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26A28"/>
        </a:solidFill>
        <a:effectLst/>
      </p:bgPr>
    </p:bg>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4003CA70-6AAF-45D3-BAE5-3717C0C4A4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9400" y="975293"/>
            <a:ext cx="6954101" cy="439133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2"/>
          <p:cNvSpPr txBox="1"/>
          <p:nvPr/>
        </p:nvSpPr>
        <p:spPr>
          <a:xfrm>
            <a:off x="563783" y="277786"/>
            <a:ext cx="15051518" cy="3697605"/>
          </a:xfrm>
          <a:prstGeom prst="rect">
            <a:avLst/>
          </a:prstGeom>
        </p:spPr>
        <p:txBody>
          <a:bodyPr lIns="0" tIns="0" rIns="0" bIns="0" rtlCol="0" anchor="t">
            <a:spAutoFit/>
          </a:bodyPr>
          <a:lstStyle/>
          <a:p>
            <a:pPr>
              <a:lnSpc>
                <a:spcPts val="7200"/>
              </a:lnSpc>
            </a:pPr>
            <a:r>
              <a:rPr lang="en-US" sz="7200">
                <a:solidFill>
                  <a:srgbClr val="EDF0F2"/>
                </a:solidFill>
                <a:latin typeface="Open Sauce SemiBold"/>
              </a:rPr>
              <a:t>Parental views </a:t>
            </a:r>
          </a:p>
          <a:p>
            <a:pPr>
              <a:lnSpc>
                <a:spcPts val="7200"/>
              </a:lnSpc>
            </a:pPr>
            <a:r>
              <a:rPr lang="en-US" sz="7200">
                <a:solidFill>
                  <a:srgbClr val="EDF0F2"/>
                </a:solidFill>
                <a:latin typeface="Open Sauce SemiBold"/>
              </a:rPr>
              <a:t>on Relationships and</a:t>
            </a:r>
          </a:p>
          <a:p>
            <a:pPr>
              <a:lnSpc>
                <a:spcPts val="7200"/>
              </a:lnSpc>
            </a:pPr>
            <a:r>
              <a:rPr lang="en-US" sz="7200">
                <a:solidFill>
                  <a:srgbClr val="EDF0F2"/>
                </a:solidFill>
                <a:latin typeface="Open Sauce SemiBold"/>
              </a:rPr>
              <a:t>Health Education </a:t>
            </a:r>
          </a:p>
          <a:p>
            <a:pPr>
              <a:lnSpc>
                <a:spcPts val="7200"/>
              </a:lnSpc>
            </a:pPr>
            <a:r>
              <a:rPr lang="en-US" sz="7200">
                <a:solidFill>
                  <a:srgbClr val="EDF0F2"/>
                </a:solidFill>
                <a:latin typeface="Open Sauce SemiBold"/>
              </a:rPr>
              <a:t>at Castle School</a:t>
            </a:r>
          </a:p>
        </p:txBody>
      </p:sp>
      <p:pic>
        <p:nvPicPr>
          <p:cNvPr id="3" name="Picture 3"/>
          <p:cNvPicPr>
            <a:picLocks noChangeAspect="1"/>
          </p:cNvPicPr>
          <p:nvPr/>
        </p:nvPicPr>
        <p:blipFill>
          <a:blip r:embed="rId3"/>
          <a:srcRect/>
          <a:stretch>
            <a:fillRect/>
          </a:stretch>
        </p:blipFill>
        <p:spPr>
          <a:xfrm>
            <a:off x="16389535" y="590571"/>
            <a:ext cx="869765" cy="959216"/>
          </a:xfrm>
          <a:prstGeom prst="rect">
            <a:avLst/>
          </a:prstGeom>
        </p:spPr>
      </p:pic>
      <p:sp>
        <p:nvSpPr>
          <p:cNvPr id="9" name="TextBox 9"/>
          <p:cNvSpPr txBox="1"/>
          <p:nvPr/>
        </p:nvSpPr>
        <p:spPr>
          <a:xfrm>
            <a:off x="10961297" y="2702471"/>
            <a:ext cx="5733352" cy="436323"/>
          </a:xfrm>
          <a:prstGeom prst="rect">
            <a:avLst/>
          </a:prstGeom>
        </p:spPr>
        <p:txBody>
          <a:bodyPr lIns="0" tIns="0" rIns="0" bIns="0" rtlCol="0" anchor="t">
            <a:spAutoFit/>
          </a:bodyPr>
          <a:lstStyle/>
          <a:p>
            <a:pPr algn="ctr">
              <a:lnSpc>
                <a:spcPts val="3238"/>
              </a:lnSpc>
              <a:spcBef>
                <a:spcPct val="0"/>
              </a:spcBef>
            </a:pPr>
            <a:r>
              <a:rPr lang="en-US" sz="3238">
                <a:solidFill>
                  <a:srgbClr val="226A28"/>
                </a:solidFill>
                <a:latin typeface="Open Sauce SemiBold"/>
              </a:rPr>
              <a:t>We welcome your thoughts</a:t>
            </a:r>
            <a:r>
              <a:rPr lang="en-US" sz="3238">
                <a:solidFill>
                  <a:srgbClr val="FFFFFF"/>
                </a:solidFill>
                <a:latin typeface="Open Sauce SemiBold"/>
              </a:rPr>
              <a:t>.</a:t>
            </a:r>
          </a:p>
        </p:txBody>
      </p:sp>
      <p:sp>
        <p:nvSpPr>
          <p:cNvPr id="10" name="TextBox 10"/>
          <p:cNvSpPr txBox="1"/>
          <p:nvPr/>
        </p:nvSpPr>
        <p:spPr>
          <a:xfrm>
            <a:off x="2913602" y="9115562"/>
            <a:ext cx="11429978" cy="342627"/>
          </a:xfrm>
          <a:prstGeom prst="rect">
            <a:avLst/>
          </a:prstGeom>
        </p:spPr>
        <p:txBody>
          <a:bodyPr lIns="0" tIns="0" rIns="0" bIns="0" rtlCol="0" anchor="t">
            <a:spAutoFit/>
          </a:bodyPr>
          <a:lstStyle/>
          <a:p>
            <a:pPr algn="ctr">
              <a:lnSpc>
                <a:spcPts val="2623"/>
              </a:lnSpc>
              <a:spcBef>
                <a:spcPct val="0"/>
              </a:spcBef>
            </a:pPr>
            <a:r>
              <a:rPr lang="en-US" sz="2623" dirty="0">
                <a:solidFill>
                  <a:srgbClr val="EDF0F2"/>
                </a:solidFill>
                <a:latin typeface="Open Sauce SemiBold"/>
              </a:rPr>
              <a:t>We will be holding a consultation session with parents at a later date.</a:t>
            </a:r>
          </a:p>
        </p:txBody>
      </p:sp>
      <p:sp>
        <p:nvSpPr>
          <p:cNvPr id="11" name="TextBox 11"/>
          <p:cNvSpPr txBox="1"/>
          <p:nvPr/>
        </p:nvSpPr>
        <p:spPr>
          <a:xfrm>
            <a:off x="2631943" y="4673003"/>
            <a:ext cx="7936782" cy="728345"/>
          </a:xfrm>
          <a:prstGeom prst="rect">
            <a:avLst/>
          </a:prstGeom>
        </p:spPr>
        <p:txBody>
          <a:bodyPr lIns="0" tIns="0" rIns="0" bIns="0" rtlCol="0" anchor="t">
            <a:spAutoFit/>
          </a:bodyPr>
          <a:lstStyle/>
          <a:p>
            <a:pPr algn="ctr">
              <a:lnSpc>
                <a:spcPts val="2800"/>
              </a:lnSpc>
              <a:spcBef>
                <a:spcPct val="0"/>
              </a:spcBef>
            </a:pPr>
            <a:r>
              <a:rPr lang="en-US" sz="2800">
                <a:solidFill>
                  <a:srgbClr val="EDF0F2"/>
                </a:solidFill>
                <a:latin typeface="Open Sauce SemiBold"/>
              </a:rPr>
              <a:t>Please feel free to discuss this with your child’s class teacher.</a:t>
            </a:r>
          </a:p>
        </p:txBody>
      </p:sp>
      <p:sp>
        <p:nvSpPr>
          <p:cNvPr id="12" name="TextBox 12"/>
          <p:cNvSpPr txBox="1"/>
          <p:nvPr/>
        </p:nvSpPr>
        <p:spPr>
          <a:xfrm>
            <a:off x="-1671652" y="6317130"/>
            <a:ext cx="19291828" cy="375920"/>
          </a:xfrm>
          <a:prstGeom prst="rect">
            <a:avLst/>
          </a:prstGeom>
        </p:spPr>
        <p:txBody>
          <a:bodyPr lIns="0" tIns="0" rIns="0" bIns="0" rtlCol="0" anchor="t">
            <a:spAutoFit/>
          </a:bodyPr>
          <a:lstStyle/>
          <a:p>
            <a:pPr algn="ctr">
              <a:lnSpc>
                <a:spcPts val="2800"/>
              </a:lnSpc>
              <a:spcBef>
                <a:spcPct val="0"/>
              </a:spcBef>
            </a:pPr>
            <a:r>
              <a:rPr lang="en-US" sz="2800">
                <a:solidFill>
                  <a:srgbClr val="EDF0F2"/>
                </a:solidFill>
                <a:latin typeface="Open Sauce SemiBold"/>
              </a:rPr>
              <a:t>Contact PHSE Coordinators, Howai Lam or Peter Nelmes.</a:t>
            </a:r>
          </a:p>
        </p:txBody>
      </p:sp>
      <p:sp>
        <p:nvSpPr>
          <p:cNvPr id="13" name="TextBox 13"/>
          <p:cNvSpPr txBox="1"/>
          <p:nvPr/>
        </p:nvSpPr>
        <p:spPr>
          <a:xfrm>
            <a:off x="2913602" y="7579939"/>
            <a:ext cx="7655123" cy="375920"/>
          </a:xfrm>
          <a:prstGeom prst="rect">
            <a:avLst/>
          </a:prstGeom>
        </p:spPr>
        <p:txBody>
          <a:bodyPr lIns="0" tIns="0" rIns="0" bIns="0" rtlCol="0" anchor="t">
            <a:spAutoFit/>
          </a:bodyPr>
          <a:lstStyle/>
          <a:p>
            <a:pPr algn="ctr">
              <a:lnSpc>
                <a:spcPts val="2800"/>
              </a:lnSpc>
              <a:spcBef>
                <a:spcPct val="0"/>
              </a:spcBef>
            </a:pPr>
            <a:r>
              <a:rPr lang="en-US" sz="2800">
                <a:solidFill>
                  <a:srgbClr val="EDF0F2"/>
                </a:solidFill>
                <a:latin typeface="Open Sauce SemiBold"/>
              </a:rPr>
              <a:t>Share your views through our online survey.</a:t>
            </a:r>
          </a:p>
        </p:txBody>
      </p:sp>
      <p:pic>
        <p:nvPicPr>
          <p:cNvPr id="2052" name="Picture 4">
            <a:extLst>
              <a:ext uri="{FF2B5EF4-FFF2-40B4-BE49-F238E27FC236}">
                <a16:creationId xmlns:a16="http://schemas.microsoft.com/office/drawing/2014/main" id="{AE02EDC8-13AA-459F-814B-60E84E9928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8943975"/>
            <a:ext cx="685800" cy="685800"/>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a:extLst>
              <a:ext uri="{FF2B5EF4-FFF2-40B4-BE49-F238E27FC236}">
                <a16:creationId xmlns:a16="http://schemas.microsoft.com/office/drawing/2014/main" id="{22EC2C46-7FFF-4120-9FF9-4835805BD2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4875" y="7424159"/>
            <a:ext cx="619125" cy="8286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8A4E6F37-CB8D-4CDA-9587-F0CDB6612D8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2836" y="6002920"/>
            <a:ext cx="781050" cy="638175"/>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a:extLst>
              <a:ext uri="{FF2B5EF4-FFF2-40B4-BE49-F238E27FC236}">
                <a16:creationId xmlns:a16="http://schemas.microsoft.com/office/drawing/2014/main" id="{23F2C596-9C20-486F-AAD4-0D86E323A97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4141" y="4367428"/>
            <a:ext cx="933450" cy="733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37792"/>
    </mc:Choice>
    <mc:Fallback xmlns="">
      <p:transition spd="slow" advTm="3779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406</TotalTime>
  <Words>555</Words>
  <Application>Microsoft Office PowerPoint</Application>
  <PresentationFormat>Custom</PresentationFormat>
  <Paragraphs>114</Paragraphs>
  <Slides>10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Open Sauce SemiBold</vt:lpstr>
      <vt:lpstr>Open Sans Light Bold</vt:lpstr>
      <vt:lpstr>Open Sans</vt:lpstr>
      <vt:lpstr>Open Sans Light</vt:lpstr>
      <vt:lpstr>Open Sauce Bold</vt:lpstr>
      <vt:lpstr>Calibri</vt:lpstr>
      <vt:lpstr>Arial</vt:lpstr>
      <vt:lpstr>Open Sauce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Relationships and Health Education in Castle School: a guide for parents</dc:title>
  <dc:creator>Howai Lam</dc:creator>
  <cp:lastModifiedBy>PNelmes</cp:lastModifiedBy>
  <cp:revision>10</cp:revision>
  <dcterms:created xsi:type="dcterms:W3CDTF">2006-08-16T00:00:00Z</dcterms:created>
  <dcterms:modified xsi:type="dcterms:W3CDTF">2021-03-15T15:39:38Z</dcterms:modified>
  <dc:identifier>DAEUx5oAmGk</dc:identifier>
</cp:coreProperties>
</file>